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86" r:id="rId2"/>
    <p:sldId id="315" r:id="rId3"/>
    <p:sldId id="289"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310" r:id="rId24"/>
    <p:sldId id="311" r:id="rId25"/>
    <p:sldId id="312" r:id="rId26"/>
    <p:sldId id="313" r:id="rId27"/>
    <p:sldId id="314"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28" autoAdjust="0"/>
    <p:restoredTop sz="81305" autoAdjust="0"/>
  </p:normalViewPr>
  <p:slideViewPr>
    <p:cSldViewPr>
      <p:cViewPr varScale="1">
        <p:scale>
          <a:sx n="102" d="100"/>
          <a:sy n="102" d="100"/>
        </p:scale>
        <p:origin x="-39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B3FE3C8F-3D8A-474A-9E6D-499BD71E360D}" type="datetimeFigureOut">
              <a:rPr lang="en-US"/>
              <a:pPr/>
              <a:t>1/21/13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19ADC160-1680-0145-A59A-5FE760381AA3}" type="slidenum">
              <a:rPr lang="en-US"/>
              <a:pPr/>
              <a:t>‹#›</a:t>
            </a:fld>
            <a:endParaRPr lang="en-US"/>
          </a:p>
        </p:txBody>
      </p:sp>
    </p:spTree>
    <p:extLst>
      <p:ext uri="{BB962C8B-B14F-4D97-AF65-F5344CB8AC3E}">
        <p14:creationId xmlns:p14="http://schemas.microsoft.com/office/powerpoint/2010/main" val="41188531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rPr>
              <a:t>Created by Educational Technology Network. www.edtechnetwork.com 2009</a:t>
            </a:r>
          </a:p>
        </p:txBody>
      </p:sp>
      <p:sp>
        <p:nvSpPr>
          <p:cNvPr id="3072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2DEA2E2F-687D-584B-AFED-7DFA8E6E4686}" type="slidenum">
              <a:rPr lang="en-US">
                <a:latin typeface="Calibri" charset="0"/>
              </a:rPr>
              <a:pPr eaLnBrk="1" hangingPunct="1"/>
              <a:t>1</a:t>
            </a:fld>
            <a:endParaRPr lang="en-US">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3994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3173FC3B-4419-E649-A5DF-1412053C64BC}" type="slidenum">
              <a:rPr lang="en-US">
                <a:latin typeface="Calibri" charset="0"/>
              </a:rPr>
              <a:pPr eaLnBrk="1" hangingPunct="1"/>
              <a:t>10</a:t>
            </a:fld>
            <a:endParaRPr lang="en-US">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4096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9DD18FDD-80AC-9F45-9FFD-8F9FCF9E9CF8}" type="slidenum">
              <a:rPr lang="en-US">
                <a:latin typeface="Calibri" charset="0"/>
              </a:rPr>
              <a:pPr eaLnBrk="1" hangingPunct="1"/>
              <a:t>11</a:t>
            </a:fld>
            <a:endParaRPr lang="en-US">
              <a:latin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4198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2595AC87-D13D-354F-B38A-9A426DCF0BB4}" type="slidenum">
              <a:rPr lang="en-US">
                <a:latin typeface="Calibri" charset="0"/>
              </a:rPr>
              <a:pPr eaLnBrk="1" hangingPunct="1"/>
              <a:t>12</a:t>
            </a:fld>
            <a:endParaRPr lang="en-US">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4301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050FFC4F-BCF5-6643-9B4E-338C9D127233}" type="slidenum">
              <a:rPr lang="en-US">
                <a:latin typeface="Calibri" charset="0"/>
              </a:rPr>
              <a:pPr eaLnBrk="1" hangingPunct="1"/>
              <a:t>13</a:t>
            </a:fld>
            <a:endParaRPr lang="en-US">
              <a:latin typeface="Calibri"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4403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02379AA2-4820-5941-8EEC-366D8AA06694}" type="slidenum">
              <a:rPr lang="en-US">
                <a:latin typeface="Calibri" charset="0"/>
              </a:rPr>
              <a:pPr eaLnBrk="1" hangingPunct="1"/>
              <a:t>14</a:t>
            </a:fld>
            <a:endParaRPr lang="en-US">
              <a:latin typeface="Calibri"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4506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90B6EACE-7450-C442-9829-DEC10B77C46A}" type="slidenum">
              <a:rPr lang="en-US">
                <a:latin typeface="Calibri" charset="0"/>
              </a:rPr>
              <a:pPr eaLnBrk="1" hangingPunct="1"/>
              <a:t>15</a:t>
            </a:fld>
            <a:endParaRPr lang="en-US">
              <a:latin typeface="Calibri"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4608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3A7BF072-E221-3542-BA75-4603B6088AFB}" type="slidenum">
              <a:rPr lang="en-US">
                <a:latin typeface="Calibri" charset="0"/>
              </a:rPr>
              <a:pPr eaLnBrk="1" hangingPunct="1"/>
              <a:t>16</a:t>
            </a:fld>
            <a:endParaRPr lang="en-US">
              <a:latin typeface="Calibri"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4710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E5F46DE8-F0B3-9E4B-9177-3D2FE160D17C}" type="slidenum">
              <a:rPr lang="en-US">
                <a:latin typeface="Calibri" charset="0"/>
              </a:rPr>
              <a:pPr eaLnBrk="1" hangingPunct="1"/>
              <a:t>17</a:t>
            </a:fld>
            <a:endParaRPr lang="en-US">
              <a:latin typeface="Calibri"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4813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1E45DAF4-3324-9A4E-B51D-838276FA848A}" type="slidenum">
              <a:rPr lang="en-US">
                <a:latin typeface="Calibri" charset="0"/>
              </a:rPr>
              <a:pPr eaLnBrk="1" hangingPunct="1"/>
              <a:t>18</a:t>
            </a:fld>
            <a:endParaRPr lang="en-US">
              <a:latin typeface="Calibri"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4915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3DAEE289-AF80-3447-BD14-5121A125CEFE}" type="slidenum">
              <a:rPr lang="en-US">
                <a:latin typeface="Calibri" charset="0"/>
              </a:rPr>
              <a:pPr eaLnBrk="1" hangingPunct="1"/>
              <a:t>19</a:t>
            </a:fld>
            <a:endParaRPr lang="en-US">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3174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DC246B21-C3E0-D648-A3D4-F7BC77A6BB6D}" type="slidenum">
              <a:rPr lang="en-US">
                <a:latin typeface="Calibri" charset="0"/>
              </a:rPr>
              <a:pPr eaLnBrk="1" hangingPunct="1"/>
              <a:t>2</a:t>
            </a:fld>
            <a:endParaRPr lang="en-US">
              <a:latin typeface="Calibri"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5018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C35C3BFA-2961-304D-A420-9FDD49910A0B}" type="slidenum">
              <a:rPr lang="en-US">
                <a:latin typeface="Calibri" charset="0"/>
              </a:rPr>
              <a:pPr eaLnBrk="1" hangingPunct="1"/>
              <a:t>20</a:t>
            </a:fld>
            <a:endParaRPr lang="en-US">
              <a:latin typeface="Calibri"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5120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07047BB1-AC36-A34A-BB0E-F5FD96729926}" type="slidenum">
              <a:rPr lang="en-US">
                <a:latin typeface="Calibri" charset="0"/>
              </a:rPr>
              <a:pPr eaLnBrk="1" hangingPunct="1"/>
              <a:t>21</a:t>
            </a:fld>
            <a:endParaRPr lang="en-US">
              <a:latin typeface="Calibri"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5222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E3EEFC1B-0B1D-0F4D-AA7F-7E6908B1C91B}" type="slidenum">
              <a:rPr lang="en-US">
                <a:latin typeface="Calibri" charset="0"/>
              </a:rPr>
              <a:pPr eaLnBrk="1" hangingPunct="1"/>
              <a:t>22</a:t>
            </a:fld>
            <a:endParaRPr lang="en-US">
              <a:latin typeface="Calibri"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5325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23013D56-3C00-DB4F-ACAF-21EB2D31C90F}" type="slidenum">
              <a:rPr lang="en-US">
                <a:latin typeface="Calibri" charset="0"/>
              </a:rPr>
              <a:pPr eaLnBrk="1" hangingPunct="1"/>
              <a:t>23</a:t>
            </a:fld>
            <a:endParaRPr lang="en-US">
              <a:latin typeface="Calibri"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5427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032CD2AC-AA7F-6145-9232-5751CC3F1727}" type="slidenum">
              <a:rPr lang="en-US">
                <a:latin typeface="Calibri" charset="0"/>
              </a:rPr>
              <a:pPr eaLnBrk="1" hangingPunct="1"/>
              <a:t>24</a:t>
            </a:fld>
            <a:endParaRPr lang="en-US">
              <a:latin typeface="Calibri"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5530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4171A6D9-53DE-8A49-9D2B-B482EC269EE2}" type="slidenum">
              <a:rPr lang="en-US">
                <a:latin typeface="Calibri" charset="0"/>
              </a:rPr>
              <a:pPr eaLnBrk="1" hangingPunct="1"/>
              <a:t>25</a:t>
            </a:fld>
            <a:endParaRPr lang="en-US">
              <a:latin typeface="Calibri"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5632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EEB83D7D-EAB1-1642-A8F6-3984B65B5BA4}" type="slidenum">
              <a:rPr lang="en-US">
                <a:latin typeface="Calibri" charset="0"/>
              </a:rPr>
              <a:pPr eaLnBrk="1" hangingPunct="1"/>
              <a:t>26</a:t>
            </a:fld>
            <a:endParaRPr lang="en-US">
              <a:latin typeface="Calibri"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5734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746EDB26-CA93-0146-9DFC-DE47BC212BC6}" type="slidenum">
              <a:rPr lang="en-US">
                <a:latin typeface="Calibri" charset="0"/>
              </a:rPr>
              <a:pPr eaLnBrk="1" hangingPunct="1"/>
              <a:t>27</a:t>
            </a:fld>
            <a:endParaRPr lang="en-US">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3277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5B73AAC3-A2EC-0C4C-9CE6-2E8205AEF201}" type="slidenum">
              <a:rPr lang="en-US">
                <a:latin typeface="Calibri" charset="0"/>
              </a:rPr>
              <a:pPr eaLnBrk="1" hangingPunct="1"/>
              <a:t>3</a:t>
            </a:fld>
            <a:endParaRPr lang="en-US">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3379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F0563C37-1523-3D48-A309-4897370B58B4}" type="slidenum">
              <a:rPr lang="en-US">
                <a:latin typeface="Calibri" charset="0"/>
              </a:rPr>
              <a:pPr eaLnBrk="1" hangingPunct="1"/>
              <a:t>4</a:t>
            </a:fld>
            <a:endParaRPr lang="en-US">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3482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3010322F-8303-4F40-9B98-2681DBCE5068}" type="slidenum">
              <a:rPr lang="en-US">
                <a:latin typeface="Calibri" charset="0"/>
              </a:rPr>
              <a:pPr eaLnBrk="1" hangingPunct="1"/>
              <a:t>5</a:t>
            </a:fld>
            <a:endParaRPr lang="en-US">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3584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349894CB-388D-934F-ADC0-FE710E17C9A9}" type="slidenum">
              <a:rPr lang="en-US">
                <a:latin typeface="Calibri" charset="0"/>
              </a:rPr>
              <a:pPr eaLnBrk="1" hangingPunct="1"/>
              <a:t>6</a:t>
            </a:fld>
            <a:endParaRPr lang="en-US">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3686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B4674FDA-E230-5240-8285-765F03176686}" type="slidenum">
              <a:rPr lang="en-US">
                <a:latin typeface="Calibri" charset="0"/>
              </a:rPr>
              <a:pPr eaLnBrk="1" hangingPunct="1"/>
              <a:t>7</a:t>
            </a:fld>
            <a:endParaRPr lang="en-US">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3789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10553A8E-800B-9C47-870F-266268C3B08D}" type="slidenum">
              <a:rPr lang="en-US">
                <a:latin typeface="Calibri" charset="0"/>
              </a:rPr>
              <a:pPr eaLnBrk="1" hangingPunct="1"/>
              <a:t>8</a:t>
            </a:fld>
            <a:endParaRPr lang="en-US">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3891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AAE89675-B3EA-BE45-8765-93386882AA6E}" type="slidenum">
              <a:rPr lang="en-US">
                <a:latin typeface="Calibri" charset="0"/>
              </a:rPr>
              <a:pPr eaLnBrk="1" hangingPunct="1"/>
              <a:t>9</a:t>
            </a:fld>
            <a:endParaRPr lang="en-US">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6BA29A85-EEC9-E146-A9D7-EA9123843461}" type="datetimeFigureOut">
              <a:rPr lang="en-US"/>
              <a:pPr/>
              <a:t>1/21/13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9397AFA-C9AB-D740-AC22-7B013B761780}" type="slidenum">
              <a:rPr lang="en-US"/>
              <a:pPr/>
              <a:t>‹#›</a:t>
            </a:fld>
            <a:endParaRPr lang="en-US"/>
          </a:p>
        </p:txBody>
      </p:sp>
    </p:spTree>
    <p:extLst>
      <p:ext uri="{BB962C8B-B14F-4D97-AF65-F5344CB8AC3E}">
        <p14:creationId xmlns:p14="http://schemas.microsoft.com/office/powerpoint/2010/main" val="3431425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cap="none" spc="150">
                <a:ln w="11430"/>
                <a:solidFill>
                  <a:srgbClr val="F8F8F8"/>
                </a:solidFill>
                <a:effectLst>
                  <a:outerShdw blurRad="25400" algn="tl" rotWithShape="0">
                    <a:srgbClr val="000000">
                      <a:alpha val="43000"/>
                    </a:srgbClr>
                  </a:outerShdw>
                </a:effectLst>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03B9C9E-26B3-7A47-A494-77DA166DA76A}" type="datetimeFigureOut">
              <a:rPr lang="en-US"/>
              <a:pPr/>
              <a:t>1/21/13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96FCB48-7305-564D-B0B1-02C1B8B2B1E2}" type="slidenum">
              <a:rPr lang="en-US"/>
              <a:pPr/>
              <a:t>‹#›</a:t>
            </a:fld>
            <a:endParaRPr lang="en-US"/>
          </a:p>
        </p:txBody>
      </p:sp>
    </p:spTree>
    <p:extLst>
      <p:ext uri="{BB962C8B-B14F-4D97-AF65-F5344CB8AC3E}">
        <p14:creationId xmlns:p14="http://schemas.microsoft.com/office/powerpoint/2010/main" val="1597934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b="1" cap="none" spc="150">
                <a:ln w="11430"/>
                <a:solidFill>
                  <a:srgbClr val="F8F8F8"/>
                </a:solidFill>
                <a:effectLst>
                  <a:outerShdw blurRad="25400" algn="tl" rotWithShape="0">
                    <a:srgbClr val="000000">
                      <a:alpha val="43000"/>
                    </a:srgbClr>
                  </a:outerShdw>
                </a:effectLst>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8D8E86E6-8154-CC42-AC90-30B9E7627AF5}" type="datetimeFigureOut">
              <a:rPr lang="en-US"/>
              <a:pPr/>
              <a:t>1/21/13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07B991F-9969-4643-8A00-60C6E5A1ADEA}" type="slidenum">
              <a:rPr lang="en-US"/>
              <a:pPr/>
              <a:t>‹#›</a:t>
            </a:fld>
            <a:endParaRPr lang="en-US"/>
          </a:p>
        </p:txBody>
      </p:sp>
    </p:spTree>
    <p:extLst>
      <p:ext uri="{BB962C8B-B14F-4D97-AF65-F5344CB8AC3E}">
        <p14:creationId xmlns:p14="http://schemas.microsoft.com/office/powerpoint/2010/main" val="3012855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1BCF284-0030-D64F-B845-BDE04855195F}" type="datetimeFigureOut">
              <a:rPr lang="en-US"/>
              <a:pPr/>
              <a:t>1/21/13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1456191-57F6-3A4C-A368-0A6D2A8C9AB1}" type="slidenum">
              <a:rPr lang="en-US"/>
              <a:pPr/>
              <a:t>‹#›</a:t>
            </a:fld>
            <a:endParaRPr lang="en-US"/>
          </a:p>
        </p:txBody>
      </p:sp>
    </p:spTree>
    <p:extLst>
      <p:ext uri="{BB962C8B-B14F-4D97-AF65-F5344CB8AC3E}">
        <p14:creationId xmlns:p14="http://schemas.microsoft.com/office/powerpoint/2010/main" val="3301266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716B7364-0523-A947-A6E3-947FACBCAE5F}" type="datetimeFigureOut">
              <a:rPr lang="en-US"/>
              <a:pPr/>
              <a:t>1/21/13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1B08D3D-2C87-1945-8692-551FEC268546}" type="slidenum">
              <a:rPr lang="en-US"/>
              <a:pPr/>
              <a:t>‹#›</a:t>
            </a:fld>
            <a:endParaRPr lang="en-US"/>
          </a:p>
        </p:txBody>
      </p:sp>
    </p:spTree>
    <p:extLst>
      <p:ext uri="{BB962C8B-B14F-4D97-AF65-F5344CB8AC3E}">
        <p14:creationId xmlns:p14="http://schemas.microsoft.com/office/powerpoint/2010/main" val="262094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782D1BFD-9255-7349-8660-54C6CA84040F}" type="datetimeFigureOut">
              <a:rPr lang="en-US"/>
              <a:pPr/>
              <a:t>1/21/13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22BD4B0-D903-CF49-A6B0-BDC7A5E34C3C}" type="slidenum">
              <a:rPr lang="en-US"/>
              <a:pPr/>
              <a:t>‹#›</a:t>
            </a:fld>
            <a:endParaRPr lang="en-US"/>
          </a:p>
        </p:txBody>
      </p:sp>
    </p:spTree>
    <p:extLst>
      <p:ext uri="{BB962C8B-B14F-4D97-AF65-F5344CB8AC3E}">
        <p14:creationId xmlns:p14="http://schemas.microsoft.com/office/powerpoint/2010/main" val="183818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E9AF120E-FEA1-4644-816F-82E6CC10F2BE}" type="datetimeFigureOut">
              <a:rPr lang="en-US"/>
              <a:pPr/>
              <a:t>1/21/13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49C371EB-38DF-3A4D-A1C0-FD5BF33F7791}" type="slidenum">
              <a:rPr lang="en-US"/>
              <a:pPr/>
              <a:t>‹#›</a:t>
            </a:fld>
            <a:endParaRPr lang="en-US"/>
          </a:p>
        </p:txBody>
      </p:sp>
    </p:spTree>
    <p:extLst>
      <p:ext uri="{BB962C8B-B14F-4D97-AF65-F5344CB8AC3E}">
        <p14:creationId xmlns:p14="http://schemas.microsoft.com/office/powerpoint/2010/main" val="265395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cap="none" spc="150">
                <a:ln w="11430"/>
                <a:solidFill>
                  <a:srgbClr val="F8F8F8"/>
                </a:solidFill>
                <a:effectLst>
                  <a:outerShdw blurRad="25400" algn="tl" rotWithShape="0">
                    <a:srgbClr val="000000">
                      <a:alpha val="43000"/>
                    </a:srgbClr>
                  </a:outerShdw>
                </a:effectLst>
              </a:defRPr>
            </a:lvl1p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01FB600B-9CB0-BC4C-9A3B-E21AE8B90D49}" type="datetimeFigureOut">
              <a:rPr lang="en-US"/>
              <a:pPr/>
              <a:t>1/21/13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1C0EC4DA-55EB-934E-B9A6-113223D23E5D}" type="slidenum">
              <a:rPr lang="en-US"/>
              <a:pPr/>
              <a:t>‹#›</a:t>
            </a:fld>
            <a:endParaRPr lang="en-US"/>
          </a:p>
        </p:txBody>
      </p:sp>
    </p:spTree>
    <p:extLst>
      <p:ext uri="{BB962C8B-B14F-4D97-AF65-F5344CB8AC3E}">
        <p14:creationId xmlns:p14="http://schemas.microsoft.com/office/powerpoint/2010/main" val="3775444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46139CD-CC61-A045-BD4C-C71A0F83A77D}" type="datetimeFigureOut">
              <a:rPr lang="en-US"/>
              <a:pPr/>
              <a:t>1/21/13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47CD49-F5B7-1244-81FA-5AD394BAF114}" type="slidenum">
              <a:rPr lang="en-US"/>
              <a:pPr/>
              <a:t>‹#›</a:t>
            </a:fld>
            <a:endParaRPr lang="en-US"/>
          </a:p>
        </p:txBody>
      </p:sp>
    </p:spTree>
    <p:extLst>
      <p:ext uri="{BB962C8B-B14F-4D97-AF65-F5344CB8AC3E}">
        <p14:creationId xmlns:p14="http://schemas.microsoft.com/office/powerpoint/2010/main" val="2168532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960F7F3-DAC4-8941-B4CE-6AA008D77EE3}" type="datetimeFigureOut">
              <a:rPr lang="en-US"/>
              <a:pPr/>
              <a:t>1/21/13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9195F41-67EE-2846-A488-3BB4B010D276}" type="slidenum">
              <a:rPr lang="en-US"/>
              <a:pPr/>
              <a:t>‹#›</a:t>
            </a:fld>
            <a:endParaRPr lang="en-US"/>
          </a:p>
        </p:txBody>
      </p:sp>
    </p:spTree>
    <p:extLst>
      <p:ext uri="{BB962C8B-B14F-4D97-AF65-F5344CB8AC3E}">
        <p14:creationId xmlns:p14="http://schemas.microsoft.com/office/powerpoint/2010/main" val="1711623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D02DD37-9A6F-2548-AC15-B7C1D37814EF}" type="datetimeFigureOut">
              <a:rPr lang="en-US"/>
              <a:pPr/>
              <a:t>1/21/13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E439724-5B75-A440-9BB7-C20756703C1E}" type="slidenum">
              <a:rPr lang="en-US"/>
              <a:pPr/>
              <a:t>‹#›</a:t>
            </a:fld>
            <a:endParaRPr lang="en-US"/>
          </a:p>
        </p:txBody>
      </p:sp>
    </p:spTree>
    <p:extLst>
      <p:ext uri="{BB962C8B-B14F-4D97-AF65-F5344CB8AC3E}">
        <p14:creationId xmlns:p14="http://schemas.microsoft.com/office/powerpoint/2010/main" val="3209897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0047FF"/>
            </a:gs>
            <a:gs pos="13000">
              <a:srgbClr val="0047FF"/>
            </a:gs>
            <a:gs pos="20000">
              <a:srgbClr val="000082"/>
            </a:gs>
            <a:gs pos="28000">
              <a:srgbClr val="000082"/>
            </a:gs>
            <a:gs pos="42999">
              <a:srgbClr val="0047FF"/>
            </a:gs>
            <a:gs pos="58000">
              <a:srgbClr val="000082"/>
            </a:gs>
            <a:gs pos="72000">
              <a:srgbClr val="0047FF"/>
            </a:gs>
            <a:gs pos="87000">
              <a:srgbClr val="000082"/>
            </a:gs>
            <a:gs pos="100000">
              <a:srgbClr val="0047FF"/>
            </a:gs>
          </a:gsLst>
          <a:lin ang="27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C397D2E7-41C0-8B4A-A802-9C71C3CD5D86}" type="datetimeFigureOut">
              <a:rPr lang="en-US"/>
              <a:pPr/>
              <a:t>1/21/13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92FB1D4D-E674-FF4C-AFF6-24C6EB339F8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b="1" kern="1200" spc="150">
          <a:ln w="11430"/>
          <a:solidFill>
            <a:srgbClr val="F8F8F8"/>
          </a:solidFill>
          <a:effectLst>
            <a:outerShdw blurRad="25400" algn="tl" rotWithShape="0">
              <a:srgbClr val="000000">
                <a:alpha val="43000"/>
              </a:srgbClr>
            </a:outerShdw>
          </a:effectLst>
          <a:latin typeface="+mj-lt"/>
          <a:ea typeface="ＭＳ Ｐゴシック" charset="0"/>
          <a:cs typeface="+mj-cs"/>
        </a:defRPr>
      </a:lvl1pPr>
      <a:lvl2pPr algn="ctr" rtl="0" eaLnBrk="0" fontAlgn="base" hangingPunct="0">
        <a:spcBef>
          <a:spcPct val="0"/>
        </a:spcBef>
        <a:spcAft>
          <a:spcPct val="0"/>
        </a:spcAft>
        <a:defRPr sz="4400" b="1">
          <a:solidFill>
            <a:srgbClr val="F8F8F8"/>
          </a:solidFill>
          <a:latin typeface="Calibri" pitchFamily="34" charset="0"/>
          <a:ea typeface="ＭＳ Ｐゴシック" charset="0"/>
        </a:defRPr>
      </a:lvl2pPr>
      <a:lvl3pPr algn="ctr" rtl="0" eaLnBrk="0" fontAlgn="base" hangingPunct="0">
        <a:spcBef>
          <a:spcPct val="0"/>
        </a:spcBef>
        <a:spcAft>
          <a:spcPct val="0"/>
        </a:spcAft>
        <a:defRPr sz="4400" b="1">
          <a:solidFill>
            <a:srgbClr val="F8F8F8"/>
          </a:solidFill>
          <a:latin typeface="Calibri" pitchFamily="34" charset="0"/>
          <a:ea typeface="ＭＳ Ｐゴシック" charset="0"/>
        </a:defRPr>
      </a:lvl3pPr>
      <a:lvl4pPr algn="ctr" rtl="0" eaLnBrk="0" fontAlgn="base" hangingPunct="0">
        <a:spcBef>
          <a:spcPct val="0"/>
        </a:spcBef>
        <a:spcAft>
          <a:spcPct val="0"/>
        </a:spcAft>
        <a:defRPr sz="4400" b="1">
          <a:solidFill>
            <a:srgbClr val="F8F8F8"/>
          </a:solidFill>
          <a:latin typeface="Calibri" pitchFamily="34" charset="0"/>
          <a:ea typeface="ＭＳ Ｐゴシック" charset="0"/>
        </a:defRPr>
      </a:lvl4pPr>
      <a:lvl5pPr algn="ctr" rtl="0" eaLnBrk="0" fontAlgn="base" hangingPunct="0">
        <a:spcBef>
          <a:spcPct val="0"/>
        </a:spcBef>
        <a:spcAft>
          <a:spcPct val="0"/>
        </a:spcAft>
        <a:defRPr sz="4400" b="1">
          <a:solidFill>
            <a:srgbClr val="F8F8F8"/>
          </a:solidFill>
          <a:latin typeface="Calibri" pitchFamily="34" charset="0"/>
          <a:ea typeface="ＭＳ Ｐゴシック" charset="0"/>
        </a:defRPr>
      </a:lvl5pPr>
      <a:lvl6pPr marL="457200" algn="ctr" rtl="0" fontAlgn="base">
        <a:spcBef>
          <a:spcPct val="0"/>
        </a:spcBef>
        <a:spcAft>
          <a:spcPct val="0"/>
        </a:spcAft>
        <a:defRPr sz="4400" b="1">
          <a:solidFill>
            <a:srgbClr val="F8F8F8"/>
          </a:solidFill>
          <a:latin typeface="Calibri" pitchFamily="34" charset="0"/>
        </a:defRPr>
      </a:lvl6pPr>
      <a:lvl7pPr marL="914400" algn="ctr" rtl="0" fontAlgn="base">
        <a:spcBef>
          <a:spcPct val="0"/>
        </a:spcBef>
        <a:spcAft>
          <a:spcPct val="0"/>
        </a:spcAft>
        <a:defRPr sz="4400" b="1">
          <a:solidFill>
            <a:srgbClr val="F8F8F8"/>
          </a:solidFill>
          <a:latin typeface="Calibri" pitchFamily="34" charset="0"/>
        </a:defRPr>
      </a:lvl7pPr>
      <a:lvl8pPr marL="1371600" algn="ctr" rtl="0" fontAlgn="base">
        <a:spcBef>
          <a:spcPct val="0"/>
        </a:spcBef>
        <a:spcAft>
          <a:spcPct val="0"/>
        </a:spcAft>
        <a:defRPr sz="4400" b="1">
          <a:solidFill>
            <a:srgbClr val="F8F8F8"/>
          </a:solidFill>
          <a:latin typeface="Calibri" pitchFamily="34" charset="0"/>
        </a:defRPr>
      </a:lvl8pPr>
      <a:lvl9pPr marL="1828800" algn="ctr" rtl="0" fontAlgn="base">
        <a:spcBef>
          <a:spcPct val="0"/>
        </a:spcBef>
        <a:spcAft>
          <a:spcPct val="0"/>
        </a:spcAft>
        <a:defRPr sz="4400" b="1">
          <a:solidFill>
            <a:srgbClr val="F8F8F8"/>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rgbClr val="FFFF00"/>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slide" Target="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slide" Target="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 Id="rId3" Type="http://schemas.openxmlformats.org/officeDocument/2006/relationships/slide" Target="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 Id="rId3" Type="http://schemas.openxmlformats.org/officeDocument/2006/relationships/slide" Target="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 Id="rId3" Type="http://schemas.openxmlformats.org/officeDocument/2006/relationships/slide" Target="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 Id="rId3" Type="http://schemas.openxmlformats.org/officeDocument/2006/relationships/slide" Target="sl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 Id="rId3" Type="http://schemas.openxmlformats.org/officeDocument/2006/relationships/slide" Target="sl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 Id="rId3" Type="http://schemas.openxmlformats.org/officeDocument/2006/relationships/slide" Target="slid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 Id="rId3" Type="http://schemas.openxmlformats.org/officeDocument/2006/relationships/slide" Target="sl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 Id="rId3" Type="http://schemas.openxmlformats.org/officeDocument/2006/relationships/slide" Target="slide2.xml"/></Relationships>
</file>

<file path=ppt/slides/_rels/slide2.xml.rels><?xml version="1.0" encoding="UTF-8" standalone="yes"?>
<Relationships xmlns="http://schemas.openxmlformats.org/package/2006/relationships"><Relationship Id="rId9" Type="http://schemas.openxmlformats.org/officeDocument/2006/relationships/slide" Target="slide10.xml"/><Relationship Id="rId20" Type="http://schemas.openxmlformats.org/officeDocument/2006/relationships/slide" Target="slide20.xml"/><Relationship Id="rId21" Type="http://schemas.openxmlformats.org/officeDocument/2006/relationships/slide" Target="slide19.xml"/><Relationship Id="rId22" Type="http://schemas.openxmlformats.org/officeDocument/2006/relationships/slide" Target="slide18.xml"/><Relationship Id="rId23" Type="http://schemas.openxmlformats.org/officeDocument/2006/relationships/slide" Target="slide27.xml"/><Relationship Id="rId24" Type="http://schemas.openxmlformats.org/officeDocument/2006/relationships/slide" Target="slide26.xml"/><Relationship Id="rId25" Type="http://schemas.openxmlformats.org/officeDocument/2006/relationships/slide" Target="slide25.xml"/><Relationship Id="rId26" Type="http://schemas.openxmlformats.org/officeDocument/2006/relationships/slide" Target="slide24.xml"/><Relationship Id="rId27" Type="http://schemas.openxmlformats.org/officeDocument/2006/relationships/slide" Target="slide23.xml"/><Relationship Id="rId10" Type="http://schemas.openxmlformats.org/officeDocument/2006/relationships/slide" Target="slide9.xml"/><Relationship Id="rId11" Type="http://schemas.openxmlformats.org/officeDocument/2006/relationships/slide" Target="slide8.xml"/><Relationship Id="rId12" Type="http://schemas.openxmlformats.org/officeDocument/2006/relationships/slide" Target="slide12.xml"/><Relationship Id="rId13" Type="http://schemas.openxmlformats.org/officeDocument/2006/relationships/slide" Target="slide17.xml"/><Relationship Id="rId14" Type="http://schemas.openxmlformats.org/officeDocument/2006/relationships/slide" Target="slide16.xml"/><Relationship Id="rId15" Type="http://schemas.openxmlformats.org/officeDocument/2006/relationships/slide" Target="slide15.xml"/><Relationship Id="rId16" Type="http://schemas.openxmlformats.org/officeDocument/2006/relationships/slide" Target="slide14.xml"/><Relationship Id="rId17" Type="http://schemas.openxmlformats.org/officeDocument/2006/relationships/slide" Target="slide13.xml"/><Relationship Id="rId18" Type="http://schemas.openxmlformats.org/officeDocument/2006/relationships/slide" Target="slide22.xml"/><Relationship Id="rId19" Type="http://schemas.openxmlformats.org/officeDocument/2006/relationships/slide" Target="slide21.xml"/><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slide" Target="slide3.xml"/><Relationship Id="rId4" Type="http://schemas.openxmlformats.org/officeDocument/2006/relationships/slide" Target="slide4.xml"/><Relationship Id="rId5" Type="http://schemas.openxmlformats.org/officeDocument/2006/relationships/slide" Target="slide5.xml"/><Relationship Id="rId6" Type="http://schemas.openxmlformats.org/officeDocument/2006/relationships/slide" Target="slide6.xml"/><Relationship Id="rId7" Type="http://schemas.openxmlformats.org/officeDocument/2006/relationships/slide" Target="slide7.xml"/><Relationship Id="rId8" Type="http://schemas.openxmlformats.org/officeDocument/2006/relationships/slide" Target="slide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 Id="rId3" Type="http://schemas.openxmlformats.org/officeDocument/2006/relationships/slide" Target="slid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 Id="rId3" Type="http://schemas.openxmlformats.org/officeDocument/2006/relationships/slide" Target="slid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 Id="rId3" Type="http://schemas.openxmlformats.org/officeDocument/2006/relationships/slide" Target="slid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 Id="rId3" Type="http://schemas.openxmlformats.org/officeDocument/2006/relationships/slide" Target="slid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 Id="rId3" Type="http://schemas.openxmlformats.org/officeDocument/2006/relationships/slide" Target="slid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 Id="rId3" Type="http://schemas.openxmlformats.org/officeDocument/2006/relationships/slide" Target="slid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6.xml"/><Relationship Id="rId3" Type="http://schemas.openxmlformats.org/officeDocument/2006/relationships/slide" Target="slide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 Id="rId3" Type="http://schemas.openxmlformats.org/officeDocument/2006/relationships/slide" Target="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slide" Target="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slide" Target="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slide" Target="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slide" Target="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slide" Target="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slide" Target="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JeopardyIcon3.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0"/>
            <a:ext cx="8412163"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2"/>
          <p:cNvSpPr txBox="1">
            <a:spLocks noChangeArrowheads="1"/>
          </p:cNvSpPr>
          <p:nvPr/>
        </p:nvSpPr>
        <p:spPr bwMode="auto">
          <a:xfrm>
            <a:off x="990600" y="4191000"/>
            <a:ext cx="7086600" cy="584775"/>
          </a:xfrm>
          <a:prstGeom prst="rect">
            <a:avLst/>
          </a:prstGeom>
          <a:noFill/>
          <a:ln w="9525">
            <a:noFill/>
            <a:miter lim="800000"/>
            <a:headEnd/>
            <a:tailEnd/>
          </a:ln>
        </p:spPr>
        <p:txBody>
          <a:bodyPr>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n-US" sz="3200" b="1" dirty="0" smtClean="0">
                <a:ln w="50800"/>
                <a:solidFill>
                  <a:schemeClr val="bg1">
                    <a:shade val="50000"/>
                  </a:schemeClr>
                </a:solidFill>
                <a:ea typeface="+mn-ea"/>
              </a:rPr>
              <a:t>African American Firsts in Sports</a:t>
            </a:r>
            <a:endParaRPr lang="en-US" sz="3200" b="1" dirty="0">
              <a:ln w="50800"/>
              <a:solidFill>
                <a:schemeClr val="bg1">
                  <a:shade val="50000"/>
                </a:schemeClr>
              </a:solidFill>
              <a:ea typeface="+mn-ea"/>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scene3d>
              <a:camera prst="orthographicFront"/>
              <a:lightRig rig="balanced" dir="t">
                <a:rot lat="0" lon="0" rev="2100000"/>
              </a:lightRig>
            </a:scene3d>
            <a:sp3d extrusionH="57150" prstMaterial="metal">
              <a:bevelT w="38100" h="25400"/>
              <a:contourClr>
                <a:schemeClr val="bg2"/>
              </a:contourClr>
            </a:sp3d>
          </a:bodyPr>
          <a:lstStyle/>
          <a:p>
            <a:pPr eaLnBrk="1" fontAlgn="auto" hangingPunct="1">
              <a:spcAft>
                <a:spcPts val="0"/>
              </a:spcAft>
              <a:defRPr/>
            </a:pPr>
            <a:r>
              <a:rPr lang="en-US" spc="0" dirty="0" smtClean="0">
                <a:ln w="50800"/>
                <a:solidFill>
                  <a:schemeClr val="bg1">
                    <a:shade val="50000"/>
                  </a:schemeClr>
                </a:solidFill>
                <a:effectLst/>
                <a:ea typeface="+mj-ea"/>
              </a:rPr>
              <a:t>Baseball– 600 </a:t>
            </a:r>
            <a:r>
              <a:rPr lang="en-US" spc="0" dirty="0" smtClean="0">
                <a:ln w="50800"/>
                <a:solidFill>
                  <a:schemeClr val="bg1">
                    <a:shade val="50000"/>
                  </a:schemeClr>
                </a:solidFill>
                <a:effectLst/>
                <a:ea typeface="+mj-ea"/>
              </a:rPr>
              <a:t>Points</a:t>
            </a:r>
            <a:endParaRPr lang="en-US" spc="0" dirty="0">
              <a:ln w="50800"/>
              <a:solidFill>
                <a:schemeClr val="bg1">
                  <a:shade val="50000"/>
                </a:schemeClr>
              </a:solidFill>
              <a:effectLst/>
              <a:ea typeface="+mj-ea"/>
            </a:endParaRPr>
          </a:p>
        </p:txBody>
      </p:sp>
      <p:sp>
        <p:nvSpPr>
          <p:cNvPr id="4" name="Left Arrow 3">
            <a:hlinkClick r:id="rId3" action="ppaction://hlinksldjump"/>
          </p:cNvPr>
          <p:cNvSpPr/>
          <p:nvPr/>
        </p:nvSpPr>
        <p:spPr bwMode="auto">
          <a:xfrm>
            <a:off x="838200" y="5867400"/>
            <a:ext cx="990600" cy="609600"/>
          </a:xfrm>
          <a:prstGeom prst="leftArrow">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eaLnBrk="0" hangingPunct="0">
              <a:defRPr/>
            </a:pPr>
            <a:endParaRPr lang="en-US">
              <a:solidFill>
                <a:schemeClr val="tx1"/>
              </a:solidFill>
              <a:latin typeface="Times New Roman" pitchFamily="18" charset="0"/>
            </a:endParaRPr>
          </a:p>
        </p:txBody>
      </p:sp>
      <p:sp>
        <p:nvSpPr>
          <p:cNvPr id="5" name="TextBox 4"/>
          <p:cNvSpPr txBox="1">
            <a:spLocks noChangeArrowheads="1"/>
          </p:cNvSpPr>
          <p:nvPr/>
        </p:nvSpPr>
        <p:spPr bwMode="auto">
          <a:xfrm>
            <a:off x="533400" y="1371600"/>
            <a:ext cx="8229600"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800" b="1" dirty="0">
                <a:solidFill>
                  <a:srgbClr val="FFFF00"/>
                </a:solidFill>
                <a:latin typeface="Calibri" charset="0"/>
              </a:rPr>
              <a:t>QUESTION:</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While Jackie Robinson was best known for leading the way for African Americans in major league baseball, he was also the first Bruin athlete to earn varsity letters in four sports at this California university.</a:t>
            </a:r>
            <a:endParaRPr lang="en-US" sz="2400" dirty="0">
              <a:solidFill>
                <a:schemeClr val="bg1"/>
              </a:solidFill>
              <a:latin typeface="Calibri" charset="0"/>
              <a:ea typeface="ＭＳ Ｐゴシック" charset="0"/>
            </a:endParaRPr>
          </a:p>
          <a:p>
            <a:pPr eaLnBrk="1" hangingPunct="1">
              <a:buFont typeface="Arial" charset="0"/>
              <a:buChar char="•"/>
            </a:pPr>
            <a:endParaRPr lang="en-US" sz="2400" dirty="0">
              <a:latin typeface="Calibri" charset="0"/>
            </a:endParaRPr>
          </a:p>
          <a:p>
            <a:pPr eaLnBrk="1" hangingPunct="1"/>
            <a:r>
              <a:rPr lang="en-US" sz="2800" b="1" dirty="0">
                <a:solidFill>
                  <a:srgbClr val="FFFF00"/>
                </a:solidFill>
                <a:latin typeface="Calibri" charset="0"/>
              </a:rPr>
              <a:t>ANSWER:</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What is UCLA?</a:t>
            </a:r>
            <a:endParaRPr lang="en-US" sz="2400" dirty="0">
              <a:solidFill>
                <a:schemeClr val="bg1"/>
              </a:solidFill>
              <a:latin typeface="Calibri" charset="0"/>
              <a:ea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scene3d>
              <a:camera prst="orthographicFront"/>
              <a:lightRig rig="balanced" dir="t">
                <a:rot lat="0" lon="0" rev="2100000"/>
              </a:lightRig>
            </a:scene3d>
            <a:sp3d extrusionH="57150" prstMaterial="metal">
              <a:bevelT w="38100" h="25400"/>
              <a:contourClr>
                <a:schemeClr val="bg2"/>
              </a:contourClr>
            </a:sp3d>
          </a:bodyPr>
          <a:lstStyle/>
          <a:p>
            <a:pPr eaLnBrk="1" fontAlgn="auto" hangingPunct="1">
              <a:spcAft>
                <a:spcPts val="0"/>
              </a:spcAft>
              <a:defRPr/>
            </a:pPr>
            <a:r>
              <a:rPr lang="en-US" spc="0" dirty="0" smtClean="0">
                <a:ln w="50800"/>
                <a:solidFill>
                  <a:schemeClr val="bg1">
                    <a:shade val="50000"/>
                  </a:schemeClr>
                </a:solidFill>
                <a:effectLst/>
                <a:ea typeface="+mj-ea"/>
              </a:rPr>
              <a:t>Baseball– 800 </a:t>
            </a:r>
            <a:r>
              <a:rPr lang="en-US" spc="0" dirty="0" smtClean="0">
                <a:ln w="50800"/>
                <a:solidFill>
                  <a:schemeClr val="bg1">
                    <a:shade val="50000"/>
                  </a:schemeClr>
                </a:solidFill>
                <a:effectLst/>
                <a:ea typeface="+mj-ea"/>
              </a:rPr>
              <a:t>Points</a:t>
            </a:r>
            <a:endParaRPr lang="en-US" spc="0" dirty="0">
              <a:ln w="50800"/>
              <a:solidFill>
                <a:schemeClr val="bg1">
                  <a:shade val="50000"/>
                </a:schemeClr>
              </a:solidFill>
              <a:effectLst/>
              <a:ea typeface="+mj-ea"/>
            </a:endParaRPr>
          </a:p>
        </p:txBody>
      </p:sp>
      <p:sp>
        <p:nvSpPr>
          <p:cNvPr id="4" name="Left Arrow 3">
            <a:hlinkClick r:id="rId3" action="ppaction://hlinksldjump"/>
          </p:cNvPr>
          <p:cNvSpPr/>
          <p:nvPr/>
        </p:nvSpPr>
        <p:spPr bwMode="auto">
          <a:xfrm>
            <a:off x="838200" y="5867400"/>
            <a:ext cx="990600" cy="609600"/>
          </a:xfrm>
          <a:prstGeom prst="leftArrow">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eaLnBrk="0" hangingPunct="0">
              <a:defRPr/>
            </a:pPr>
            <a:endParaRPr lang="en-US">
              <a:solidFill>
                <a:schemeClr val="tx1"/>
              </a:solidFill>
              <a:latin typeface="Times New Roman" pitchFamily="18" charset="0"/>
            </a:endParaRPr>
          </a:p>
        </p:txBody>
      </p:sp>
      <p:sp>
        <p:nvSpPr>
          <p:cNvPr id="5" name="TextBox 4"/>
          <p:cNvSpPr txBox="1">
            <a:spLocks noChangeArrowheads="1"/>
          </p:cNvSpPr>
          <p:nvPr/>
        </p:nvSpPr>
        <p:spPr bwMode="auto">
          <a:xfrm>
            <a:off x="533400" y="1371600"/>
            <a:ext cx="8229600"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800" b="1" dirty="0">
                <a:solidFill>
                  <a:srgbClr val="FFFF00"/>
                </a:solidFill>
                <a:latin typeface="Calibri" charset="0"/>
              </a:rPr>
              <a:t>QUESTION:</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Before joining the Brooklyn Dodgers in 1947, Jackie Robinson had a controversial incident while serving in the Army during World War II when he refused to do this during a bus trip back to his base.</a:t>
            </a:r>
            <a:endParaRPr lang="en-US" sz="2400" dirty="0">
              <a:solidFill>
                <a:schemeClr val="bg1"/>
              </a:solidFill>
              <a:latin typeface="Calibri" charset="0"/>
              <a:ea typeface="ＭＳ Ｐゴシック" charset="0"/>
            </a:endParaRPr>
          </a:p>
          <a:p>
            <a:pPr eaLnBrk="1" hangingPunct="1">
              <a:buFont typeface="Arial" charset="0"/>
              <a:buChar char="•"/>
            </a:pPr>
            <a:endParaRPr lang="en-US" sz="2400" dirty="0">
              <a:latin typeface="Calibri" charset="0"/>
            </a:endParaRPr>
          </a:p>
          <a:p>
            <a:pPr eaLnBrk="1" hangingPunct="1"/>
            <a:r>
              <a:rPr lang="en-US" sz="2800" b="1" dirty="0">
                <a:solidFill>
                  <a:srgbClr val="FFFF00"/>
                </a:solidFill>
                <a:latin typeface="Calibri" charset="0"/>
              </a:rPr>
              <a:t>ANSWER:</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What is move to the back of the bus?</a:t>
            </a:r>
            <a:endParaRPr lang="en-US" sz="2400" dirty="0">
              <a:solidFill>
                <a:schemeClr val="bg1"/>
              </a:solidFill>
              <a:latin typeface="Calibri" charset="0"/>
              <a:ea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scene3d>
              <a:camera prst="orthographicFront"/>
              <a:lightRig rig="balanced" dir="t">
                <a:rot lat="0" lon="0" rev="2100000"/>
              </a:lightRig>
            </a:scene3d>
            <a:sp3d extrusionH="57150" prstMaterial="metal">
              <a:bevelT w="38100" h="25400"/>
              <a:contourClr>
                <a:schemeClr val="bg2"/>
              </a:contourClr>
            </a:sp3d>
          </a:bodyPr>
          <a:lstStyle/>
          <a:p>
            <a:pPr eaLnBrk="1" fontAlgn="auto" hangingPunct="1">
              <a:spcAft>
                <a:spcPts val="0"/>
              </a:spcAft>
              <a:defRPr/>
            </a:pPr>
            <a:r>
              <a:rPr lang="en-US" spc="0" dirty="0" smtClean="0">
                <a:ln w="50800"/>
                <a:solidFill>
                  <a:schemeClr val="bg1">
                    <a:shade val="50000"/>
                  </a:schemeClr>
                </a:solidFill>
                <a:effectLst/>
                <a:ea typeface="+mj-ea"/>
              </a:rPr>
              <a:t>Baseball– 1000 </a:t>
            </a:r>
            <a:r>
              <a:rPr lang="en-US" spc="0" dirty="0" smtClean="0">
                <a:ln w="50800"/>
                <a:solidFill>
                  <a:schemeClr val="bg1">
                    <a:shade val="50000"/>
                  </a:schemeClr>
                </a:solidFill>
                <a:effectLst/>
                <a:ea typeface="+mj-ea"/>
              </a:rPr>
              <a:t>Points</a:t>
            </a:r>
            <a:endParaRPr lang="en-US" spc="0" dirty="0">
              <a:ln w="50800"/>
              <a:solidFill>
                <a:schemeClr val="bg1">
                  <a:shade val="50000"/>
                </a:schemeClr>
              </a:solidFill>
              <a:effectLst/>
              <a:ea typeface="+mj-ea"/>
            </a:endParaRPr>
          </a:p>
        </p:txBody>
      </p:sp>
      <p:sp>
        <p:nvSpPr>
          <p:cNvPr id="4" name="Left Arrow 3">
            <a:hlinkClick r:id="rId3" action="ppaction://hlinksldjump"/>
          </p:cNvPr>
          <p:cNvSpPr/>
          <p:nvPr/>
        </p:nvSpPr>
        <p:spPr bwMode="auto">
          <a:xfrm>
            <a:off x="838200" y="5867400"/>
            <a:ext cx="990600" cy="609600"/>
          </a:xfrm>
          <a:prstGeom prst="leftArrow">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eaLnBrk="0" hangingPunct="0">
              <a:defRPr/>
            </a:pPr>
            <a:endParaRPr lang="en-US">
              <a:solidFill>
                <a:schemeClr val="tx1"/>
              </a:solidFill>
              <a:latin typeface="Times New Roman" pitchFamily="18" charset="0"/>
            </a:endParaRPr>
          </a:p>
        </p:txBody>
      </p:sp>
      <p:sp>
        <p:nvSpPr>
          <p:cNvPr id="5" name="TextBox 4"/>
          <p:cNvSpPr txBox="1">
            <a:spLocks noChangeArrowheads="1"/>
          </p:cNvSpPr>
          <p:nvPr/>
        </p:nvSpPr>
        <p:spPr bwMode="auto">
          <a:xfrm>
            <a:off x="533400" y="1371600"/>
            <a:ext cx="8229600"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800" b="1" dirty="0">
                <a:solidFill>
                  <a:srgbClr val="FFFF00"/>
                </a:solidFill>
                <a:latin typeface="Calibri" charset="0"/>
              </a:rPr>
              <a:t>QUESTION:</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More than 60 years before Jackie Robinson “broke the color barrier” in the modern major leagues, this African American actually played one season with the Toledo Blue Stockings in the American Association, a major league at the time.</a:t>
            </a:r>
            <a:endParaRPr lang="en-US" sz="2400" dirty="0">
              <a:solidFill>
                <a:schemeClr val="bg1"/>
              </a:solidFill>
              <a:latin typeface="Calibri" charset="0"/>
              <a:ea typeface="ＭＳ Ｐゴシック" charset="0"/>
            </a:endParaRPr>
          </a:p>
          <a:p>
            <a:pPr eaLnBrk="1" hangingPunct="1">
              <a:buFont typeface="Arial" charset="0"/>
              <a:buChar char="•"/>
            </a:pPr>
            <a:endParaRPr lang="en-US" sz="2400" dirty="0">
              <a:latin typeface="Calibri" charset="0"/>
            </a:endParaRPr>
          </a:p>
          <a:p>
            <a:pPr eaLnBrk="1" hangingPunct="1"/>
            <a:r>
              <a:rPr lang="en-US" sz="2800" b="1" dirty="0">
                <a:solidFill>
                  <a:srgbClr val="FFFF00"/>
                </a:solidFill>
                <a:latin typeface="Calibri" charset="0"/>
              </a:rPr>
              <a:t>ANSWER:</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Who is Moses Fleetwood Walker?</a:t>
            </a:r>
            <a:endParaRPr lang="en-US" sz="2400" dirty="0">
              <a:solidFill>
                <a:schemeClr val="bg1"/>
              </a:solidFill>
              <a:latin typeface="Calibri" charset="0"/>
              <a:ea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scene3d>
              <a:camera prst="orthographicFront"/>
              <a:lightRig rig="balanced" dir="t">
                <a:rot lat="0" lon="0" rev="2100000"/>
              </a:lightRig>
            </a:scene3d>
            <a:sp3d extrusionH="57150" prstMaterial="metal">
              <a:bevelT w="38100" h="25400"/>
              <a:contourClr>
                <a:schemeClr val="bg2"/>
              </a:contourClr>
            </a:sp3d>
          </a:bodyPr>
          <a:lstStyle/>
          <a:p>
            <a:pPr eaLnBrk="1" fontAlgn="auto" hangingPunct="1">
              <a:spcAft>
                <a:spcPts val="0"/>
              </a:spcAft>
              <a:defRPr/>
            </a:pPr>
            <a:r>
              <a:rPr lang="en-US" spc="0" dirty="0" smtClean="0">
                <a:ln w="50800"/>
                <a:solidFill>
                  <a:schemeClr val="bg1">
                    <a:shade val="50000"/>
                  </a:schemeClr>
                </a:solidFill>
                <a:effectLst/>
                <a:ea typeface="+mj-ea"/>
              </a:rPr>
              <a:t>Golf– 200 </a:t>
            </a:r>
            <a:r>
              <a:rPr lang="en-US" spc="0" dirty="0" smtClean="0">
                <a:ln w="50800"/>
                <a:solidFill>
                  <a:schemeClr val="bg1">
                    <a:shade val="50000"/>
                  </a:schemeClr>
                </a:solidFill>
                <a:effectLst/>
                <a:ea typeface="+mj-ea"/>
              </a:rPr>
              <a:t>Points</a:t>
            </a:r>
            <a:endParaRPr lang="en-US" spc="0" dirty="0">
              <a:ln w="50800"/>
              <a:solidFill>
                <a:schemeClr val="bg1">
                  <a:shade val="50000"/>
                </a:schemeClr>
              </a:solidFill>
              <a:effectLst/>
              <a:ea typeface="+mj-ea"/>
            </a:endParaRPr>
          </a:p>
        </p:txBody>
      </p:sp>
      <p:sp>
        <p:nvSpPr>
          <p:cNvPr id="4" name="Left Arrow 3">
            <a:hlinkClick r:id="rId3" action="ppaction://hlinksldjump"/>
          </p:cNvPr>
          <p:cNvSpPr/>
          <p:nvPr/>
        </p:nvSpPr>
        <p:spPr bwMode="auto">
          <a:xfrm>
            <a:off x="838200" y="5867400"/>
            <a:ext cx="990600" cy="609600"/>
          </a:xfrm>
          <a:prstGeom prst="leftArrow">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eaLnBrk="0" hangingPunct="0">
              <a:defRPr/>
            </a:pPr>
            <a:endParaRPr lang="en-US">
              <a:solidFill>
                <a:schemeClr val="tx1"/>
              </a:solidFill>
              <a:latin typeface="Times New Roman" pitchFamily="18" charset="0"/>
            </a:endParaRPr>
          </a:p>
        </p:txBody>
      </p:sp>
      <p:sp>
        <p:nvSpPr>
          <p:cNvPr id="5" name="TextBox 4"/>
          <p:cNvSpPr txBox="1">
            <a:spLocks noChangeArrowheads="1"/>
          </p:cNvSpPr>
          <p:nvPr/>
        </p:nvSpPr>
        <p:spPr bwMode="auto">
          <a:xfrm>
            <a:off x="533400" y="1371600"/>
            <a:ext cx="8229600" cy="3539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800" b="1" dirty="0">
                <a:solidFill>
                  <a:srgbClr val="FFFF00"/>
                </a:solidFill>
                <a:latin typeface="Calibri" charset="0"/>
              </a:rPr>
              <a:t>QUESTION:</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Better known by this animal nickname, </a:t>
            </a:r>
            <a:r>
              <a:rPr lang="en-US" sz="2400" dirty="0" err="1" smtClean="0">
                <a:solidFill>
                  <a:schemeClr val="bg1"/>
                </a:solidFill>
                <a:latin typeface="Calibri" charset="0"/>
                <a:ea typeface="ＭＳ Ｐゴシック" charset="0"/>
              </a:rPr>
              <a:t>Eldrick</a:t>
            </a:r>
            <a:r>
              <a:rPr lang="en-US" sz="2400" dirty="0" smtClean="0">
                <a:solidFill>
                  <a:schemeClr val="bg1"/>
                </a:solidFill>
                <a:latin typeface="Calibri" charset="0"/>
                <a:ea typeface="ＭＳ Ｐゴシック" charset="0"/>
              </a:rPr>
              <a:t> Woods was a golf prodigy who was featured in </a:t>
            </a:r>
            <a:r>
              <a:rPr lang="en-US" sz="2400" i="1" dirty="0" smtClean="0">
                <a:solidFill>
                  <a:schemeClr val="bg1"/>
                </a:solidFill>
                <a:latin typeface="Calibri" charset="0"/>
                <a:ea typeface="ＭＳ Ｐゴシック" charset="0"/>
              </a:rPr>
              <a:t>Golf Digest</a:t>
            </a:r>
            <a:r>
              <a:rPr lang="en-US" sz="2400" dirty="0" smtClean="0">
                <a:solidFill>
                  <a:schemeClr val="bg1"/>
                </a:solidFill>
                <a:latin typeface="Calibri" charset="0"/>
                <a:ea typeface="ＭＳ Ｐゴシック" charset="0"/>
              </a:rPr>
              <a:t> at the age of five before becoming one of the best golfers in history.</a:t>
            </a:r>
            <a:endParaRPr lang="en-US" sz="2400" dirty="0">
              <a:solidFill>
                <a:schemeClr val="bg1"/>
              </a:solidFill>
              <a:latin typeface="Calibri" charset="0"/>
              <a:ea typeface="ＭＳ Ｐゴシック" charset="0"/>
            </a:endParaRPr>
          </a:p>
          <a:p>
            <a:pPr eaLnBrk="1" hangingPunct="1">
              <a:buFont typeface="Arial" charset="0"/>
              <a:buChar char="•"/>
            </a:pPr>
            <a:endParaRPr lang="en-US" sz="2400" dirty="0">
              <a:latin typeface="Calibri" charset="0"/>
            </a:endParaRPr>
          </a:p>
          <a:p>
            <a:pPr eaLnBrk="1" hangingPunct="1"/>
            <a:r>
              <a:rPr lang="en-US" sz="2800" b="1" dirty="0">
                <a:solidFill>
                  <a:srgbClr val="FFFF00"/>
                </a:solidFill>
                <a:latin typeface="Calibri" charset="0"/>
              </a:rPr>
              <a:t>ANSWER:</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What is Tiger?</a:t>
            </a:r>
            <a:endParaRPr lang="en-US" sz="2400" dirty="0">
              <a:solidFill>
                <a:schemeClr val="bg1"/>
              </a:solidFill>
              <a:latin typeface="Calibri" charset="0"/>
              <a:ea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scene3d>
              <a:camera prst="orthographicFront"/>
              <a:lightRig rig="balanced" dir="t">
                <a:rot lat="0" lon="0" rev="2100000"/>
              </a:lightRig>
            </a:scene3d>
            <a:sp3d extrusionH="57150" prstMaterial="metal">
              <a:bevelT w="38100" h="25400"/>
              <a:contourClr>
                <a:schemeClr val="bg2"/>
              </a:contourClr>
            </a:sp3d>
          </a:bodyPr>
          <a:lstStyle/>
          <a:p>
            <a:pPr eaLnBrk="1" fontAlgn="auto" hangingPunct="1">
              <a:spcAft>
                <a:spcPts val="0"/>
              </a:spcAft>
              <a:defRPr/>
            </a:pPr>
            <a:r>
              <a:rPr lang="en-US" spc="0" dirty="0" smtClean="0">
                <a:ln w="50800"/>
                <a:solidFill>
                  <a:schemeClr val="bg1">
                    <a:shade val="50000"/>
                  </a:schemeClr>
                </a:solidFill>
                <a:effectLst/>
                <a:ea typeface="+mj-ea"/>
              </a:rPr>
              <a:t>Golf– 400 </a:t>
            </a:r>
            <a:r>
              <a:rPr lang="en-US" spc="0" dirty="0" smtClean="0">
                <a:ln w="50800"/>
                <a:solidFill>
                  <a:schemeClr val="bg1">
                    <a:shade val="50000"/>
                  </a:schemeClr>
                </a:solidFill>
                <a:effectLst/>
                <a:ea typeface="+mj-ea"/>
              </a:rPr>
              <a:t>Points</a:t>
            </a:r>
            <a:endParaRPr lang="en-US" spc="0" dirty="0">
              <a:ln w="50800"/>
              <a:solidFill>
                <a:schemeClr val="bg1">
                  <a:shade val="50000"/>
                </a:schemeClr>
              </a:solidFill>
              <a:effectLst/>
              <a:ea typeface="+mj-ea"/>
            </a:endParaRPr>
          </a:p>
        </p:txBody>
      </p:sp>
      <p:sp>
        <p:nvSpPr>
          <p:cNvPr id="4" name="Left Arrow 3">
            <a:hlinkClick r:id="rId3" action="ppaction://hlinksldjump"/>
          </p:cNvPr>
          <p:cNvSpPr/>
          <p:nvPr/>
        </p:nvSpPr>
        <p:spPr bwMode="auto">
          <a:xfrm>
            <a:off x="838200" y="5867400"/>
            <a:ext cx="990600" cy="609600"/>
          </a:xfrm>
          <a:prstGeom prst="leftArrow">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eaLnBrk="0" hangingPunct="0">
              <a:defRPr/>
            </a:pPr>
            <a:endParaRPr lang="en-US">
              <a:solidFill>
                <a:schemeClr val="tx1"/>
              </a:solidFill>
              <a:latin typeface="Times New Roman" pitchFamily="18" charset="0"/>
            </a:endParaRPr>
          </a:p>
        </p:txBody>
      </p:sp>
      <p:sp>
        <p:nvSpPr>
          <p:cNvPr id="5" name="TextBox 4"/>
          <p:cNvSpPr txBox="1">
            <a:spLocks noChangeArrowheads="1"/>
          </p:cNvSpPr>
          <p:nvPr/>
        </p:nvSpPr>
        <p:spPr bwMode="auto">
          <a:xfrm>
            <a:off x="533400" y="1371600"/>
            <a:ext cx="82296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800" b="1" dirty="0">
                <a:solidFill>
                  <a:srgbClr val="FFFF00"/>
                </a:solidFill>
                <a:latin typeface="Calibri" charset="0"/>
              </a:rPr>
              <a:t>QUESTION:</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Before becoming one of the best golfers in history, Tiger Woods was a Cardinal at this California university.</a:t>
            </a:r>
            <a:endParaRPr lang="en-US" sz="2400" dirty="0">
              <a:solidFill>
                <a:schemeClr val="bg1"/>
              </a:solidFill>
              <a:latin typeface="Calibri" charset="0"/>
              <a:ea typeface="ＭＳ Ｐゴシック" charset="0"/>
            </a:endParaRPr>
          </a:p>
          <a:p>
            <a:pPr eaLnBrk="1" hangingPunct="1">
              <a:buFont typeface="Arial" charset="0"/>
              <a:buChar char="•"/>
            </a:pPr>
            <a:endParaRPr lang="en-US" sz="2400" dirty="0">
              <a:latin typeface="Calibri" charset="0"/>
            </a:endParaRPr>
          </a:p>
          <a:p>
            <a:pPr eaLnBrk="1" hangingPunct="1"/>
            <a:r>
              <a:rPr lang="en-US" sz="2800" b="1" dirty="0">
                <a:solidFill>
                  <a:srgbClr val="FFFF00"/>
                </a:solidFill>
                <a:latin typeface="Calibri" charset="0"/>
              </a:rPr>
              <a:t>ANSWER:</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What is Stanford?</a:t>
            </a:r>
            <a:endParaRPr lang="en-US" sz="2400" dirty="0">
              <a:solidFill>
                <a:schemeClr val="bg1"/>
              </a:solidFill>
              <a:latin typeface="Calibri" charset="0"/>
              <a:ea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scene3d>
              <a:camera prst="orthographicFront"/>
              <a:lightRig rig="balanced" dir="t">
                <a:rot lat="0" lon="0" rev="2100000"/>
              </a:lightRig>
            </a:scene3d>
            <a:sp3d extrusionH="57150" prstMaterial="metal">
              <a:bevelT w="38100" h="25400"/>
              <a:contourClr>
                <a:schemeClr val="bg2"/>
              </a:contourClr>
            </a:sp3d>
          </a:bodyPr>
          <a:lstStyle/>
          <a:p>
            <a:pPr eaLnBrk="1" fontAlgn="auto" hangingPunct="1">
              <a:spcAft>
                <a:spcPts val="0"/>
              </a:spcAft>
              <a:defRPr/>
            </a:pPr>
            <a:r>
              <a:rPr lang="en-US" spc="0" dirty="0" smtClean="0">
                <a:ln w="50800"/>
                <a:solidFill>
                  <a:schemeClr val="bg1">
                    <a:shade val="50000"/>
                  </a:schemeClr>
                </a:solidFill>
                <a:effectLst/>
                <a:ea typeface="+mj-ea"/>
              </a:rPr>
              <a:t>Golf– 600 </a:t>
            </a:r>
            <a:r>
              <a:rPr lang="en-US" spc="0" dirty="0" smtClean="0">
                <a:ln w="50800"/>
                <a:solidFill>
                  <a:schemeClr val="bg1">
                    <a:shade val="50000"/>
                  </a:schemeClr>
                </a:solidFill>
                <a:effectLst/>
                <a:ea typeface="+mj-ea"/>
              </a:rPr>
              <a:t>Points</a:t>
            </a:r>
            <a:endParaRPr lang="en-US" spc="0" dirty="0">
              <a:ln w="50800"/>
              <a:solidFill>
                <a:schemeClr val="bg1">
                  <a:shade val="50000"/>
                </a:schemeClr>
              </a:solidFill>
              <a:effectLst/>
              <a:ea typeface="+mj-ea"/>
            </a:endParaRPr>
          </a:p>
        </p:txBody>
      </p:sp>
      <p:sp>
        <p:nvSpPr>
          <p:cNvPr id="4" name="Left Arrow 3">
            <a:hlinkClick r:id="rId3" action="ppaction://hlinksldjump"/>
          </p:cNvPr>
          <p:cNvSpPr/>
          <p:nvPr/>
        </p:nvSpPr>
        <p:spPr bwMode="auto">
          <a:xfrm>
            <a:off x="838200" y="5867400"/>
            <a:ext cx="990600" cy="609600"/>
          </a:xfrm>
          <a:prstGeom prst="leftArrow">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eaLnBrk="0" hangingPunct="0">
              <a:defRPr/>
            </a:pPr>
            <a:endParaRPr lang="en-US">
              <a:solidFill>
                <a:schemeClr val="tx1"/>
              </a:solidFill>
              <a:latin typeface="Times New Roman" pitchFamily="18" charset="0"/>
            </a:endParaRPr>
          </a:p>
        </p:txBody>
      </p:sp>
      <p:sp>
        <p:nvSpPr>
          <p:cNvPr id="5" name="TextBox 4"/>
          <p:cNvSpPr txBox="1">
            <a:spLocks noChangeArrowheads="1"/>
          </p:cNvSpPr>
          <p:nvPr/>
        </p:nvSpPr>
        <p:spPr bwMode="auto">
          <a:xfrm>
            <a:off x="533400" y="1371600"/>
            <a:ext cx="8229600"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800" b="1" dirty="0">
                <a:solidFill>
                  <a:srgbClr val="FFFF00"/>
                </a:solidFill>
                <a:latin typeface="Calibri" charset="0"/>
              </a:rPr>
              <a:t>QUESTION:</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Bill Powell was the first African American to design, build, own, and operate a professional golf course in the U.S., largely because of this policy at the time that prevented African Americans from playing on public courses.</a:t>
            </a:r>
            <a:endParaRPr lang="en-US" sz="2400" dirty="0">
              <a:solidFill>
                <a:schemeClr val="bg1"/>
              </a:solidFill>
              <a:latin typeface="Calibri" charset="0"/>
              <a:ea typeface="ＭＳ Ｐゴシック" charset="0"/>
            </a:endParaRPr>
          </a:p>
          <a:p>
            <a:pPr eaLnBrk="1" hangingPunct="1">
              <a:buFont typeface="Arial" charset="0"/>
              <a:buChar char="•"/>
            </a:pPr>
            <a:endParaRPr lang="en-US" sz="2400" dirty="0">
              <a:latin typeface="Calibri" charset="0"/>
            </a:endParaRPr>
          </a:p>
          <a:p>
            <a:pPr eaLnBrk="1" hangingPunct="1"/>
            <a:r>
              <a:rPr lang="en-US" sz="2800" b="1" dirty="0">
                <a:solidFill>
                  <a:srgbClr val="FFFF00"/>
                </a:solidFill>
                <a:latin typeface="Calibri" charset="0"/>
              </a:rPr>
              <a:t>ANSWER:</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What is segregation?</a:t>
            </a:r>
            <a:endParaRPr lang="en-US" sz="2400" dirty="0">
              <a:solidFill>
                <a:schemeClr val="bg1"/>
              </a:solidFill>
              <a:latin typeface="Calibri" charset="0"/>
              <a:ea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scene3d>
              <a:camera prst="orthographicFront"/>
              <a:lightRig rig="balanced" dir="t">
                <a:rot lat="0" lon="0" rev="2100000"/>
              </a:lightRig>
            </a:scene3d>
            <a:sp3d extrusionH="57150" prstMaterial="metal">
              <a:bevelT w="38100" h="25400"/>
              <a:contourClr>
                <a:schemeClr val="bg2"/>
              </a:contourClr>
            </a:sp3d>
          </a:bodyPr>
          <a:lstStyle/>
          <a:p>
            <a:pPr eaLnBrk="1" fontAlgn="auto" hangingPunct="1">
              <a:spcAft>
                <a:spcPts val="0"/>
              </a:spcAft>
              <a:defRPr/>
            </a:pPr>
            <a:r>
              <a:rPr lang="en-US" spc="0" dirty="0" smtClean="0">
                <a:ln w="50800"/>
                <a:solidFill>
                  <a:schemeClr val="bg1">
                    <a:shade val="50000"/>
                  </a:schemeClr>
                </a:solidFill>
                <a:effectLst/>
                <a:ea typeface="+mj-ea"/>
              </a:rPr>
              <a:t>Golf– 800 </a:t>
            </a:r>
            <a:r>
              <a:rPr lang="en-US" spc="0" dirty="0" smtClean="0">
                <a:ln w="50800"/>
                <a:solidFill>
                  <a:schemeClr val="bg1">
                    <a:shade val="50000"/>
                  </a:schemeClr>
                </a:solidFill>
                <a:effectLst/>
                <a:ea typeface="+mj-ea"/>
              </a:rPr>
              <a:t>Points</a:t>
            </a:r>
            <a:endParaRPr lang="en-US" spc="0" dirty="0">
              <a:ln w="50800"/>
              <a:solidFill>
                <a:schemeClr val="bg1">
                  <a:shade val="50000"/>
                </a:schemeClr>
              </a:solidFill>
              <a:effectLst/>
              <a:ea typeface="+mj-ea"/>
            </a:endParaRPr>
          </a:p>
        </p:txBody>
      </p:sp>
      <p:sp>
        <p:nvSpPr>
          <p:cNvPr id="4" name="Left Arrow 3">
            <a:hlinkClick r:id="rId3" action="ppaction://hlinksldjump"/>
          </p:cNvPr>
          <p:cNvSpPr/>
          <p:nvPr/>
        </p:nvSpPr>
        <p:spPr bwMode="auto">
          <a:xfrm>
            <a:off x="838200" y="5867400"/>
            <a:ext cx="990600" cy="609600"/>
          </a:xfrm>
          <a:prstGeom prst="leftArrow">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eaLnBrk="0" hangingPunct="0">
              <a:defRPr/>
            </a:pPr>
            <a:endParaRPr lang="en-US">
              <a:solidFill>
                <a:schemeClr val="tx1"/>
              </a:solidFill>
              <a:latin typeface="Times New Roman" pitchFamily="18" charset="0"/>
            </a:endParaRPr>
          </a:p>
        </p:txBody>
      </p:sp>
      <p:sp>
        <p:nvSpPr>
          <p:cNvPr id="5" name="TextBox 4"/>
          <p:cNvSpPr txBox="1">
            <a:spLocks noChangeArrowheads="1"/>
          </p:cNvSpPr>
          <p:nvPr/>
        </p:nvSpPr>
        <p:spPr bwMode="auto">
          <a:xfrm>
            <a:off x="533400" y="1371600"/>
            <a:ext cx="8229600"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800" b="1" dirty="0">
                <a:solidFill>
                  <a:srgbClr val="FFFF00"/>
                </a:solidFill>
                <a:latin typeface="Calibri" charset="0"/>
              </a:rPr>
              <a:t>QUESTION:</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In 1997, at the age of 22, Tiger Woods became the first African American to win this golf major held annually at August National Golf Club, a club that didn’t allow African Americans to be members until 1990.</a:t>
            </a:r>
            <a:endParaRPr lang="en-US" sz="2400" dirty="0">
              <a:solidFill>
                <a:schemeClr val="bg1"/>
              </a:solidFill>
              <a:latin typeface="Calibri" charset="0"/>
              <a:ea typeface="ＭＳ Ｐゴシック" charset="0"/>
            </a:endParaRPr>
          </a:p>
          <a:p>
            <a:pPr eaLnBrk="1" hangingPunct="1">
              <a:buFont typeface="Arial" charset="0"/>
              <a:buChar char="•"/>
            </a:pPr>
            <a:endParaRPr lang="en-US" sz="2400" dirty="0">
              <a:latin typeface="Calibri" charset="0"/>
            </a:endParaRPr>
          </a:p>
          <a:p>
            <a:pPr eaLnBrk="1" hangingPunct="1"/>
            <a:r>
              <a:rPr lang="en-US" sz="2800" b="1" dirty="0">
                <a:solidFill>
                  <a:srgbClr val="FFFF00"/>
                </a:solidFill>
                <a:latin typeface="Calibri" charset="0"/>
              </a:rPr>
              <a:t>ANSWER:</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What is the Masters?</a:t>
            </a:r>
            <a:endParaRPr lang="en-US" sz="2400" dirty="0">
              <a:solidFill>
                <a:schemeClr val="bg1"/>
              </a:solidFill>
              <a:latin typeface="Calibri" charset="0"/>
              <a:ea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scene3d>
              <a:camera prst="orthographicFront"/>
              <a:lightRig rig="balanced" dir="t">
                <a:rot lat="0" lon="0" rev="2100000"/>
              </a:lightRig>
            </a:scene3d>
            <a:sp3d extrusionH="57150" prstMaterial="metal">
              <a:bevelT w="38100" h="25400"/>
              <a:contourClr>
                <a:schemeClr val="bg2"/>
              </a:contourClr>
            </a:sp3d>
          </a:bodyPr>
          <a:lstStyle/>
          <a:p>
            <a:pPr eaLnBrk="1" fontAlgn="auto" hangingPunct="1">
              <a:spcAft>
                <a:spcPts val="0"/>
              </a:spcAft>
              <a:defRPr/>
            </a:pPr>
            <a:r>
              <a:rPr lang="en-US" spc="0" dirty="0" smtClean="0">
                <a:ln w="50800"/>
                <a:solidFill>
                  <a:schemeClr val="bg1">
                    <a:shade val="50000"/>
                  </a:schemeClr>
                </a:solidFill>
                <a:effectLst/>
                <a:ea typeface="+mj-ea"/>
              </a:rPr>
              <a:t>Golf– 1000 </a:t>
            </a:r>
            <a:r>
              <a:rPr lang="en-US" spc="0" dirty="0" smtClean="0">
                <a:ln w="50800"/>
                <a:solidFill>
                  <a:schemeClr val="bg1">
                    <a:shade val="50000"/>
                  </a:schemeClr>
                </a:solidFill>
                <a:effectLst/>
                <a:ea typeface="+mj-ea"/>
              </a:rPr>
              <a:t>Points</a:t>
            </a:r>
            <a:endParaRPr lang="en-US" spc="0" dirty="0">
              <a:ln w="50800"/>
              <a:solidFill>
                <a:schemeClr val="bg1">
                  <a:shade val="50000"/>
                </a:schemeClr>
              </a:solidFill>
              <a:effectLst/>
              <a:ea typeface="+mj-ea"/>
            </a:endParaRPr>
          </a:p>
        </p:txBody>
      </p:sp>
      <p:sp>
        <p:nvSpPr>
          <p:cNvPr id="4" name="Left Arrow 3">
            <a:hlinkClick r:id="rId3" action="ppaction://hlinksldjump"/>
          </p:cNvPr>
          <p:cNvSpPr/>
          <p:nvPr/>
        </p:nvSpPr>
        <p:spPr bwMode="auto">
          <a:xfrm>
            <a:off x="838200" y="5867400"/>
            <a:ext cx="990600" cy="609600"/>
          </a:xfrm>
          <a:prstGeom prst="leftArrow">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eaLnBrk="0" hangingPunct="0">
              <a:defRPr/>
            </a:pPr>
            <a:endParaRPr lang="en-US">
              <a:solidFill>
                <a:schemeClr val="tx1"/>
              </a:solidFill>
              <a:latin typeface="Times New Roman" pitchFamily="18" charset="0"/>
            </a:endParaRPr>
          </a:p>
        </p:txBody>
      </p:sp>
      <p:sp>
        <p:nvSpPr>
          <p:cNvPr id="5" name="TextBox 4"/>
          <p:cNvSpPr txBox="1">
            <a:spLocks noChangeArrowheads="1"/>
          </p:cNvSpPr>
          <p:nvPr/>
        </p:nvSpPr>
        <p:spPr bwMode="auto">
          <a:xfrm>
            <a:off x="533400" y="1371600"/>
            <a:ext cx="82296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800" b="1" dirty="0">
                <a:solidFill>
                  <a:srgbClr val="FFFF00"/>
                </a:solidFill>
                <a:latin typeface="Calibri" charset="0"/>
              </a:rPr>
              <a:t>QUESTION:</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John </a:t>
            </a:r>
            <a:r>
              <a:rPr lang="en-US" sz="2400" dirty="0" err="1" smtClean="0">
                <a:solidFill>
                  <a:schemeClr val="bg1"/>
                </a:solidFill>
                <a:latin typeface="Calibri" charset="0"/>
                <a:ea typeface="ＭＳ Ｐゴシック" charset="0"/>
              </a:rPr>
              <a:t>Shippen</a:t>
            </a:r>
            <a:r>
              <a:rPr lang="en-US" sz="2400" dirty="0" smtClean="0">
                <a:solidFill>
                  <a:schemeClr val="bg1"/>
                </a:solidFill>
                <a:latin typeface="Calibri" charset="0"/>
                <a:ea typeface="ＭＳ Ｐゴシック" charset="0"/>
              </a:rPr>
              <a:t> became the first African American professional golfer when he competed in this event in 1896.</a:t>
            </a:r>
            <a:endParaRPr lang="en-US" sz="2400" dirty="0">
              <a:solidFill>
                <a:schemeClr val="bg1"/>
              </a:solidFill>
              <a:latin typeface="Calibri" charset="0"/>
              <a:ea typeface="ＭＳ Ｐゴシック" charset="0"/>
            </a:endParaRPr>
          </a:p>
          <a:p>
            <a:pPr eaLnBrk="1" hangingPunct="1">
              <a:buFont typeface="Arial" charset="0"/>
              <a:buChar char="•"/>
            </a:pPr>
            <a:endParaRPr lang="en-US" sz="2400" dirty="0">
              <a:latin typeface="Calibri" charset="0"/>
            </a:endParaRPr>
          </a:p>
          <a:p>
            <a:pPr eaLnBrk="1" hangingPunct="1"/>
            <a:r>
              <a:rPr lang="en-US" sz="2800" b="1" dirty="0">
                <a:solidFill>
                  <a:srgbClr val="FFFF00"/>
                </a:solidFill>
                <a:latin typeface="Calibri" charset="0"/>
              </a:rPr>
              <a:t>ANSWER:</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What is the U.S. Open?</a:t>
            </a:r>
            <a:endParaRPr lang="en-US" sz="2400" dirty="0">
              <a:solidFill>
                <a:schemeClr val="bg1"/>
              </a:solidFill>
              <a:latin typeface="Calibri" charset="0"/>
              <a:ea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scene3d>
              <a:camera prst="orthographicFront"/>
              <a:lightRig rig="balanced" dir="t">
                <a:rot lat="0" lon="0" rev="2100000"/>
              </a:lightRig>
            </a:scene3d>
            <a:sp3d extrusionH="57150" prstMaterial="metal">
              <a:bevelT w="38100" h="25400"/>
              <a:contourClr>
                <a:schemeClr val="bg2"/>
              </a:contourClr>
            </a:sp3d>
          </a:bodyPr>
          <a:lstStyle/>
          <a:p>
            <a:pPr eaLnBrk="1" fontAlgn="auto" hangingPunct="1">
              <a:spcAft>
                <a:spcPts val="0"/>
              </a:spcAft>
              <a:defRPr/>
            </a:pPr>
            <a:r>
              <a:rPr lang="en-US" spc="0" dirty="0" smtClean="0">
                <a:ln w="50800"/>
                <a:solidFill>
                  <a:schemeClr val="bg1">
                    <a:shade val="50000"/>
                  </a:schemeClr>
                </a:solidFill>
                <a:effectLst/>
                <a:ea typeface="+mj-ea"/>
              </a:rPr>
              <a:t>Football– 200 </a:t>
            </a:r>
            <a:r>
              <a:rPr lang="en-US" spc="0" dirty="0" smtClean="0">
                <a:ln w="50800"/>
                <a:solidFill>
                  <a:schemeClr val="bg1">
                    <a:shade val="50000"/>
                  </a:schemeClr>
                </a:solidFill>
                <a:effectLst/>
                <a:ea typeface="+mj-ea"/>
              </a:rPr>
              <a:t>Points</a:t>
            </a:r>
            <a:endParaRPr lang="en-US" spc="0" dirty="0">
              <a:ln w="50800"/>
              <a:solidFill>
                <a:schemeClr val="bg1">
                  <a:shade val="50000"/>
                </a:schemeClr>
              </a:solidFill>
              <a:effectLst/>
              <a:ea typeface="+mj-ea"/>
            </a:endParaRPr>
          </a:p>
        </p:txBody>
      </p:sp>
      <p:sp>
        <p:nvSpPr>
          <p:cNvPr id="4" name="Left Arrow 3">
            <a:hlinkClick r:id="rId3" action="ppaction://hlinksldjump"/>
          </p:cNvPr>
          <p:cNvSpPr/>
          <p:nvPr/>
        </p:nvSpPr>
        <p:spPr bwMode="auto">
          <a:xfrm>
            <a:off x="838200" y="5867400"/>
            <a:ext cx="990600" cy="609600"/>
          </a:xfrm>
          <a:prstGeom prst="leftArrow">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eaLnBrk="0" hangingPunct="0">
              <a:defRPr/>
            </a:pPr>
            <a:endParaRPr lang="en-US">
              <a:solidFill>
                <a:schemeClr val="tx1"/>
              </a:solidFill>
              <a:latin typeface="Times New Roman" pitchFamily="18" charset="0"/>
            </a:endParaRPr>
          </a:p>
        </p:txBody>
      </p:sp>
      <p:sp>
        <p:nvSpPr>
          <p:cNvPr id="5" name="TextBox 4"/>
          <p:cNvSpPr txBox="1">
            <a:spLocks noChangeArrowheads="1"/>
          </p:cNvSpPr>
          <p:nvPr/>
        </p:nvSpPr>
        <p:spPr bwMode="auto">
          <a:xfrm>
            <a:off x="533400" y="1371600"/>
            <a:ext cx="8229600"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800" b="1" dirty="0">
                <a:solidFill>
                  <a:srgbClr val="FFFF00"/>
                </a:solidFill>
                <a:latin typeface="Calibri" charset="0"/>
              </a:rPr>
              <a:t>QUESTION:</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Fritz Pollard was not only the first African American to play in the Rose Bowl, he and a teammate were also the first African Americans to play in the American Professional Football Association, which later became known as this.</a:t>
            </a:r>
            <a:endParaRPr lang="en-US" sz="2400" dirty="0">
              <a:solidFill>
                <a:schemeClr val="bg1"/>
              </a:solidFill>
              <a:latin typeface="Calibri" charset="0"/>
              <a:ea typeface="ＭＳ Ｐゴシック" charset="0"/>
            </a:endParaRPr>
          </a:p>
          <a:p>
            <a:pPr eaLnBrk="1" hangingPunct="1">
              <a:buFont typeface="Arial" charset="0"/>
              <a:buChar char="•"/>
            </a:pPr>
            <a:endParaRPr lang="en-US" sz="2400" dirty="0">
              <a:latin typeface="Calibri" charset="0"/>
            </a:endParaRPr>
          </a:p>
          <a:p>
            <a:pPr eaLnBrk="1" hangingPunct="1"/>
            <a:r>
              <a:rPr lang="en-US" sz="2800" b="1" dirty="0">
                <a:solidFill>
                  <a:srgbClr val="FFFF00"/>
                </a:solidFill>
                <a:latin typeface="Calibri" charset="0"/>
              </a:rPr>
              <a:t>ANSWER:</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What is the National Football League (NFL)?</a:t>
            </a:r>
            <a:endParaRPr lang="en-US" sz="2400" dirty="0">
              <a:solidFill>
                <a:schemeClr val="bg1"/>
              </a:solidFill>
              <a:latin typeface="Calibri" charset="0"/>
              <a:ea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scene3d>
              <a:camera prst="orthographicFront"/>
              <a:lightRig rig="balanced" dir="t">
                <a:rot lat="0" lon="0" rev="2100000"/>
              </a:lightRig>
            </a:scene3d>
            <a:sp3d extrusionH="57150" prstMaterial="metal">
              <a:bevelT w="38100" h="25400"/>
              <a:contourClr>
                <a:schemeClr val="bg2"/>
              </a:contourClr>
            </a:sp3d>
          </a:bodyPr>
          <a:lstStyle/>
          <a:p>
            <a:pPr eaLnBrk="1" fontAlgn="auto" hangingPunct="1">
              <a:spcAft>
                <a:spcPts val="0"/>
              </a:spcAft>
              <a:defRPr/>
            </a:pPr>
            <a:r>
              <a:rPr lang="en-US" spc="0" dirty="0" smtClean="0">
                <a:ln w="50800"/>
                <a:solidFill>
                  <a:schemeClr val="bg1">
                    <a:shade val="50000"/>
                  </a:schemeClr>
                </a:solidFill>
                <a:effectLst/>
                <a:ea typeface="+mj-ea"/>
              </a:rPr>
              <a:t>Football– 400 </a:t>
            </a:r>
            <a:r>
              <a:rPr lang="en-US" spc="0" dirty="0" smtClean="0">
                <a:ln w="50800"/>
                <a:solidFill>
                  <a:schemeClr val="bg1">
                    <a:shade val="50000"/>
                  </a:schemeClr>
                </a:solidFill>
                <a:effectLst/>
                <a:ea typeface="+mj-ea"/>
              </a:rPr>
              <a:t>Points</a:t>
            </a:r>
            <a:endParaRPr lang="en-US" spc="0" dirty="0">
              <a:ln w="50800"/>
              <a:solidFill>
                <a:schemeClr val="bg1">
                  <a:shade val="50000"/>
                </a:schemeClr>
              </a:solidFill>
              <a:effectLst/>
              <a:ea typeface="+mj-ea"/>
            </a:endParaRPr>
          </a:p>
        </p:txBody>
      </p:sp>
      <p:sp>
        <p:nvSpPr>
          <p:cNvPr id="4" name="Left Arrow 3">
            <a:hlinkClick r:id="rId3" action="ppaction://hlinksldjump"/>
          </p:cNvPr>
          <p:cNvSpPr/>
          <p:nvPr/>
        </p:nvSpPr>
        <p:spPr bwMode="auto">
          <a:xfrm>
            <a:off x="838200" y="5867400"/>
            <a:ext cx="990600" cy="609600"/>
          </a:xfrm>
          <a:prstGeom prst="leftArrow">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eaLnBrk="0" hangingPunct="0">
              <a:defRPr/>
            </a:pPr>
            <a:endParaRPr lang="en-US">
              <a:solidFill>
                <a:schemeClr val="tx1"/>
              </a:solidFill>
              <a:latin typeface="Times New Roman" pitchFamily="18" charset="0"/>
            </a:endParaRPr>
          </a:p>
        </p:txBody>
      </p:sp>
      <p:sp>
        <p:nvSpPr>
          <p:cNvPr id="5" name="TextBox 4"/>
          <p:cNvSpPr txBox="1">
            <a:spLocks noChangeArrowheads="1"/>
          </p:cNvSpPr>
          <p:nvPr/>
        </p:nvSpPr>
        <p:spPr bwMode="auto">
          <a:xfrm>
            <a:off x="533400" y="1371600"/>
            <a:ext cx="8229600" cy="3539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800" b="1" dirty="0">
                <a:solidFill>
                  <a:srgbClr val="FFFF00"/>
                </a:solidFill>
                <a:latin typeface="Calibri" charset="0"/>
              </a:rPr>
              <a:t>QUESTION:</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Willie Thrower became the first African American to play quarterback in the NFL when he appeared in a game for this </a:t>
            </a:r>
            <a:r>
              <a:rPr lang="en-US" sz="2400" dirty="0" err="1" smtClean="0">
                <a:solidFill>
                  <a:schemeClr val="bg1"/>
                </a:solidFill>
                <a:latin typeface="Calibri" charset="0"/>
                <a:ea typeface="ＭＳ Ｐゴシック" charset="0"/>
              </a:rPr>
              <a:t>midwestern</a:t>
            </a:r>
            <a:r>
              <a:rPr lang="en-US" sz="2400" dirty="0" smtClean="0">
                <a:solidFill>
                  <a:schemeClr val="bg1"/>
                </a:solidFill>
                <a:latin typeface="Calibri" charset="0"/>
                <a:ea typeface="ＭＳ Ｐゴシック" charset="0"/>
              </a:rPr>
              <a:t> team in 1953.</a:t>
            </a:r>
            <a:endParaRPr lang="en-US" sz="2400" dirty="0">
              <a:solidFill>
                <a:schemeClr val="bg1"/>
              </a:solidFill>
              <a:latin typeface="Calibri" charset="0"/>
              <a:ea typeface="ＭＳ Ｐゴシック" charset="0"/>
            </a:endParaRPr>
          </a:p>
          <a:p>
            <a:pPr eaLnBrk="1" hangingPunct="1">
              <a:buFont typeface="Arial" charset="0"/>
              <a:buChar char="•"/>
            </a:pPr>
            <a:endParaRPr lang="en-US" sz="2400" dirty="0">
              <a:latin typeface="Calibri" charset="0"/>
            </a:endParaRPr>
          </a:p>
          <a:p>
            <a:pPr eaLnBrk="1" hangingPunct="1"/>
            <a:r>
              <a:rPr lang="en-US" sz="2800" b="1" dirty="0">
                <a:solidFill>
                  <a:srgbClr val="FFFF00"/>
                </a:solidFill>
                <a:latin typeface="Calibri" charset="0"/>
              </a:rPr>
              <a:t>ANSWER:</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Who are the Chicago Bears?</a:t>
            </a:r>
            <a:endParaRPr lang="en-US" sz="2400" dirty="0">
              <a:solidFill>
                <a:schemeClr val="bg1"/>
              </a:solidFill>
              <a:latin typeface="Calibri" charset="0"/>
              <a:ea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7239000" y="609600"/>
            <a:ext cx="1676400" cy="533400"/>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000" b="1" dirty="0" smtClean="0"/>
              <a:t>Women</a:t>
            </a:r>
            <a:endParaRPr lang="en-US" sz="2000" b="1" dirty="0"/>
          </a:p>
        </p:txBody>
      </p:sp>
      <p:sp>
        <p:nvSpPr>
          <p:cNvPr id="7" name="Rounded Rectangle 6"/>
          <p:cNvSpPr/>
          <p:nvPr/>
        </p:nvSpPr>
        <p:spPr>
          <a:xfrm>
            <a:off x="228600" y="609600"/>
            <a:ext cx="1676400" cy="533400"/>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000" b="1" dirty="0" smtClean="0"/>
              <a:t>Olympics</a:t>
            </a:r>
            <a:endParaRPr lang="en-US" sz="2000" b="1" dirty="0"/>
          </a:p>
        </p:txBody>
      </p:sp>
      <p:sp>
        <p:nvSpPr>
          <p:cNvPr id="8" name="Rounded Rectangle 7"/>
          <p:cNvSpPr/>
          <p:nvPr/>
        </p:nvSpPr>
        <p:spPr>
          <a:xfrm>
            <a:off x="1981200" y="609600"/>
            <a:ext cx="1676400" cy="533400"/>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000" b="1" dirty="0" smtClean="0"/>
              <a:t>Baseball</a:t>
            </a:r>
            <a:endParaRPr lang="en-US" sz="2000" b="1" dirty="0"/>
          </a:p>
        </p:txBody>
      </p:sp>
      <p:sp>
        <p:nvSpPr>
          <p:cNvPr id="9" name="Rounded Rectangle 8"/>
          <p:cNvSpPr/>
          <p:nvPr/>
        </p:nvSpPr>
        <p:spPr>
          <a:xfrm>
            <a:off x="3733800" y="609600"/>
            <a:ext cx="1676400" cy="533400"/>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000" b="1" dirty="0" smtClean="0"/>
              <a:t>Golf</a:t>
            </a:r>
            <a:endParaRPr lang="en-US" sz="2000" b="1" dirty="0"/>
          </a:p>
        </p:txBody>
      </p:sp>
      <p:sp>
        <p:nvSpPr>
          <p:cNvPr id="10" name="Rounded Rectangle 9"/>
          <p:cNvSpPr/>
          <p:nvPr/>
        </p:nvSpPr>
        <p:spPr>
          <a:xfrm>
            <a:off x="5486400" y="609600"/>
            <a:ext cx="1676400" cy="533400"/>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000" b="1" dirty="0" smtClean="0"/>
              <a:t>Football</a:t>
            </a:r>
            <a:endParaRPr lang="en-US" sz="2000" b="1" dirty="0"/>
          </a:p>
        </p:txBody>
      </p:sp>
      <p:sp>
        <p:nvSpPr>
          <p:cNvPr id="11" name="Rounded Rectangle 10">
            <a:hlinkClick r:id="rId3" action="ppaction://hlinksldjump"/>
          </p:cNvPr>
          <p:cNvSpPr/>
          <p:nvPr/>
        </p:nvSpPr>
        <p:spPr>
          <a:xfrm>
            <a:off x="228600" y="1219200"/>
            <a:ext cx="1676400" cy="1066800"/>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200</a:t>
            </a:r>
            <a:endParaRPr lang="en-US" sz="2800" b="1" dirty="0"/>
          </a:p>
        </p:txBody>
      </p:sp>
      <p:sp>
        <p:nvSpPr>
          <p:cNvPr id="12" name="Rounded Rectangle 11">
            <a:hlinkClick r:id="rId4" action="ppaction://hlinksldjump"/>
          </p:cNvPr>
          <p:cNvSpPr/>
          <p:nvPr/>
        </p:nvSpPr>
        <p:spPr>
          <a:xfrm>
            <a:off x="228600" y="2362200"/>
            <a:ext cx="1676400" cy="1066800"/>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400</a:t>
            </a:r>
            <a:endParaRPr lang="en-US" sz="2800" b="1" dirty="0"/>
          </a:p>
        </p:txBody>
      </p:sp>
      <p:sp>
        <p:nvSpPr>
          <p:cNvPr id="13" name="Rounded Rectangle 12">
            <a:hlinkClick r:id="rId5" action="ppaction://hlinksldjump"/>
          </p:cNvPr>
          <p:cNvSpPr/>
          <p:nvPr/>
        </p:nvSpPr>
        <p:spPr>
          <a:xfrm>
            <a:off x="228600" y="3505200"/>
            <a:ext cx="1676400" cy="1066800"/>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600</a:t>
            </a:r>
            <a:endParaRPr lang="en-US" sz="2800" b="1" dirty="0"/>
          </a:p>
        </p:txBody>
      </p:sp>
      <p:sp>
        <p:nvSpPr>
          <p:cNvPr id="14" name="Rounded Rectangle 13">
            <a:hlinkClick r:id="rId6" action="ppaction://hlinksldjump"/>
          </p:cNvPr>
          <p:cNvSpPr/>
          <p:nvPr/>
        </p:nvSpPr>
        <p:spPr>
          <a:xfrm>
            <a:off x="228600" y="4648200"/>
            <a:ext cx="1676400" cy="1066800"/>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800</a:t>
            </a:r>
            <a:endParaRPr lang="en-US" sz="2800" b="1" dirty="0"/>
          </a:p>
        </p:txBody>
      </p:sp>
      <p:sp>
        <p:nvSpPr>
          <p:cNvPr id="15" name="Rounded Rectangle 14">
            <a:hlinkClick r:id="rId7" action="ppaction://hlinksldjump"/>
          </p:cNvPr>
          <p:cNvSpPr/>
          <p:nvPr/>
        </p:nvSpPr>
        <p:spPr>
          <a:xfrm>
            <a:off x="228600" y="5791200"/>
            <a:ext cx="1676400" cy="1066800"/>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1000</a:t>
            </a:r>
            <a:endParaRPr lang="en-US" sz="2800" b="1" dirty="0"/>
          </a:p>
        </p:txBody>
      </p:sp>
      <p:sp>
        <p:nvSpPr>
          <p:cNvPr id="16" name="Rounded Rectangle 15">
            <a:hlinkClick r:id="rId8" action="ppaction://hlinksldjump"/>
          </p:cNvPr>
          <p:cNvSpPr/>
          <p:nvPr/>
        </p:nvSpPr>
        <p:spPr>
          <a:xfrm>
            <a:off x="1981200" y="4648200"/>
            <a:ext cx="1676400" cy="1066800"/>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800</a:t>
            </a:r>
            <a:endParaRPr lang="en-US" sz="2800" b="1" dirty="0"/>
          </a:p>
        </p:txBody>
      </p:sp>
      <p:sp>
        <p:nvSpPr>
          <p:cNvPr id="17" name="Rounded Rectangle 16">
            <a:hlinkClick r:id="rId9" action="ppaction://hlinksldjump"/>
          </p:cNvPr>
          <p:cNvSpPr/>
          <p:nvPr/>
        </p:nvSpPr>
        <p:spPr>
          <a:xfrm>
            <a:off x="1981200" y="3505200"/>
            <a:ext cx="1676400" cy="1066800"/>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600</a:t>
            </a:r>
            <a:endParaRPr lang="en-US" sz="2800" b="1" dirty="0"/>
          </a:p>
        </p:txBody>
      </p:sp>
      <p:sp>
        <p:nvSpPr>
          <p:cNvPr id="18" name="Rounded Rectangle 17">
            <a:hlinkClick r:id="rId10" action="ppaction://hlinksldjump"/>
          </p:cNvPr>
          <p:cNvSpPr/>
          <p:nvPr/>
        </p:nvSpPr>
        <p:spPr>
          <a:xfrm>
            <a:off x="1981200" y="2362200"/>
            <a:ext cx="1676400" cy="1066800"/>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400</a:t>
            </a:r>
            <a:endParaRPr lang="en-US" sz="2800" b="1" dirty="0"/>
          </a:p>
        </p:txBody>
      </p:sp>
      <p:sp>
        <p:nvSpPr>
          <p:cNvPr id="19" name="Rounded Rectangle 18">
            <a:hlinkClick r:id="rId11" action="ppaction://hlinksldjump"/>
          </p:cNvPr>
          <p:cNvSpPr/>
          <p:nvPr/>
        </p:nvSpPr>
        <p:spPr>
          <a:xfrm>
            <a:off x="1981200" y="1219200"/>
            <a:ext cx="1676400" cy="1066800"/>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200</a:t>
            </a:r>
            <a:endParaRPr lang="en-US" sz="2800" b="1" dirty="0"/>
          </a:p>
        </p:txBody>
      </p:sp>
      <p:sp>
        <p:nvSpPr>
          <p:cNvPr id="20" name="Rounded Rectangle 19">
            <a:hlinkClick r:id="rId12" action="ppaction://hlinksldjump"/>
          </p:cNvPr>
          <p:cNvSpPr/>
          <p:nvPr/>
        </p:nvSpPr>
        <p:spPr>
          <a:xfrm>
            <a:off x="1981200" y="5791200"/>
            <a:ext cx="1676400" cy="1066800"/>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100</a:t>
            </a:r>
            <a:endParaRPr lang="en-US" sz="2800" b="1" dirty="0"/>
          </a:p>
        </p:txBody>
      </p:sp>
      <p:sp>
        <p:nvSpPr>
          <p:cNvPr id="21" name="Rounded Rectangle 20">
            <a:hlinkClick r:id="rId13" action="ppaction://hlinksldjump"/>
          </p:cNvPr>
          <p:cNvSpPr/>
          <p:nvPr/>
        </p:nvSpPr>
        <p:spPr>
          <a:xfrm>
            <a:off x="3733800" y="5791200"/>
            <a:ext cx="1676400" cy="1066800"/>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smtClean="0"/>
              <a:t>1000</a:t>
            </a:r>
            <a:endParaRPr lang="en-US" sz="2800" b="1" dirty="0"/>
          </a:p>
        </p:txBody>
      </p:sp>
      <p:sp>
        <p:nvSpPr>
          <p:cNvPr id="22" name="Rounded Rectangle 21">
            <a:hlinkClick r:id="rId14" action="ppaction://hlinksldjump"/>
          </p:cNvPr>
          <p:cNvSpPr/>
          <p:nvPr/>
        </p:nvSpPr>
        <p:spPr>
          <a:xfrm>
            <a:off x="3733800" y="4648200"/>
            <a:ext cx="1676400" cy="1066800"/>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800</a:t>
            </a:r>
            <a:endParaRPr lang="en-US" sz="2800" b="1" dirty="0"/>
          </a:p>
        </p:txBody>
      </p:sp>
      <p:sp>
        <p:nvSpPr>
          <p:cNvPr id="23" name="Rounded Rectangle 22">
            <a:hlinkClick r:id="rId15" action="ppaction://hlinksldjump"/>
          </p:cNvPr>
          <p:cNvSpPr/>
          <p:nvPr/>
        </p:nvSpPr>
        <p:spPr>
          <a:xfrm>
            <a:off x="3733800" y="3505200"/>
            <a:ext cx="1676400" cy="1066800"/>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600</a:t>
            </a:r>
            <a:endParaRPr lang="en-US" sz="2800" b="1" dirty="0"/>
          </a:p>
        </p:txBody>
      </p:sp>
      <p:sp>
        <p:nvSpPr>
          <p:cNvPr id="24" name="Rounded Rectangle 23">
            <a:hlinkClick r:id="rId16" action="ppaction://hlinksldjump"/>
          </p:cNvPr>
          <p:cNvSpPr/>
          <p:nvPr/>
        </p:nvSpPr>
        <p:spPr>
          <a:xfrm>
            <a:off x="3733800" y="2362200"/>
            <a:ext cx="1676400" cy="1066800"/>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400</a:t>
            </a:r>
            <a:endParaRPr lang="en-US" sz="2800" b="1" dirty="0"/>
          </a:p>
        </p:txBody>
      </p:sp>
      <p:sp>
        <p:nvSpPr>
          <p:cNvPr id="25" name="Rounded Rectangle 24">
            <a:hlinkClick r:id="rId17" action="ppaction://hlinksldjump"/>
          </p:cNvPr>
          <p:cNvSpPr/>
          <p:nvPr/>
        </p:nvSpPr>
        <p:spPr>
          <a:xfrm>
            <a:off x="3733800" y="1219200"/>
            <a:ext cx="1676400" cy="1066800"/>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200</a:t>
            </a:r>
            <a:endParaRPr lang="en-US" sz="2800" b="1" dirty="0"/>
          </a:p>
        </p:txBody>
      </p:sp>
      <p:sp>
        <p:nvSpPr>
          <p:cNvPr id="26" name="Rounded Rectangle 25">
            <a:hlinkClick r:id="rId18" action="ppaction://hlinksldjump"/>
          </p:cNvPr>
          <p:cNvSpPr/>
          <p:nvPr/>
        </p:nvSpPr>
        <p:spPr>
          <a:xfrm>
            <a:off x="5486400" y="5791200"/>
            <a:ext cx="1676400" cy="1066800"/>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1000</a:t>
            </a:r>
            <a:endParaRPr lang="en-US" sz="2800" b="1" dirty="0"/>
          </a:p>
        </p:txBody>
      </p:sp>
      <p:sp>
        <p:nvSpPr>
          <p:cNvPr id="27" name="Rounded Rectangle 26">
            <a:hlinkClick r:id="rId19" action="ppaction://hlinksldjump"/>
          </p:cNvPr>
          <p:cNvSpPr/>
          <p:nvPr/>
        </p:nvSpPr>
        <p:spPr>
          <a:xfrm>
            <a:off x="5486400" y="4648200"/>
            <a:ext cx="1676400" cy="1066800"/>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800</a:t>
            </a:r>
            <a:endParaRPr lang="en-US" sz="2800" b="1" dirty="0"/>
          </a:p>
        </p:txBody>
      </p:sp>
      <p:sp>
        <p:nvSpPr>
          <p:cNvPr id="28" name="Rounded Rectangle 27">
            <a:hlinkClick r:id="rId20" action="ppaction://hlinksldjump"/>
          </p:cNvPr>
          <p:cNvSpPr/>
          <p:nvPr/>
        </p:nvSpPr>
        <p:spPr>
          <a:xfrm>
            <a:off x="5486400" y="3505200"/>
            <a:ext cx="1676400" cy="1066800"/>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600</a:t>
            </a:r>
            <a:endParaRPr lang="en-US" sz="2800" b="1" dirty="0"/>
          </a:p>
        </p:txBody>
      </p:sp>
      <p:sp>
        <p:nvSpPr>
          <p:cNvPr id="29" name="Rounded Rectangle 28">
            <a:hlinkClick r:id="rId21" action="ppaction://hlinksldjump"/>
          </p:cNvPr>
          <p:cNvSpPr/>
          <p:nvPr/>
        </p:nvSpPr>
        <p:spPr>
          <a:xfrm>
            <a:off x="5486400" y="2362200"/>
            <a:ext cx="1676400" cy="1066800"/>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400</a:t>
            </a:r>
            <a:endParaRPr lang="en-US" sz="2800" b="1" dirty="0"/>
          </a:p>
        </p:txBody>
      </p:sp>
      <p:sp>
        <p:nvSpPr>
          <p:cNvPr id="30" name="Rounded Rectangle 29">
            <a:hlinkClick r:id="rId22" action="ppaction://hlinksldjump"/>
          </p:cNvPr>
          <p:cNvSpPr/>
          <p:nvPr/>
        </p:nvSpPr>
        <p:spPr>
          <a:xfrm>
            <a:off x="5486400" y="1219200"/>
            <a:ext cx="1676400" cy="1066800"/>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200</a:t>
            </a:r>
            <a:endParaRPr lang="en-US" sz="2800" b="1" dirty="0"/>
          </a:p>
        </p:txBody>
      </p:sp>
      <p:sp>
        <p:nvSpPr>
          <p:cNvPr id="31" name="Rounded Rectangle 30">
            <a:hlinkClick r:id="rId23" action="ppaction://hlinksldjump"/>
          </p:cNvPr>
          <p:cNvSpPr/>
          <p:nvPr/>
        </p:nvSpPr>
        <p:spPr>
          <a:xfrm>
            <a:off x="7239000" y="5791200"/>
            <a:ext cx="1676400" cy="1066800"/>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1000</a:t>
            </a:r>
            <a:endParaRPr lang="en-US" sz="2800" b="1" dirty="0"/>
          </a:p>
        </p:txBody>
      </p:sp>
      <p:sp>
        <p:nvSpPr>
          <p:cNvPr id="32" name="Rounded Rectangle 31">
            <a:hlinkClick r:id="rId24" action="ppaction://hlinksldjump"/>
          </p:cNvPr>
          <p:cNvSpPr/>
          <p:nvPr/>
        </p:nvSpPr>
        <p:spPr>
          <a:xfrm>
            <a:off x="7239000" y="4648200"/>
            <a:ext cx="1676400" cy="1066800"/>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800</a:t>
            </a:r>
            <a:endParaRPr lang="en-US" sz="2800" b="1" dirty="0"/>
          </a:p>
        </p:txBody>
      </p:sp>
      <p:sp>
        <p:nvSpPr>
          <p:cNvPr id="33" name="Rounded Rectangle 32">
            <a:hlinkClick r:id="rId25" action="ppaction://hlinksldjump"/>
          </p:cNvPr>
          <p:cNvSpPr/>
          <p:nvPr/>
        </p:nvSpPr>
        <p:spPr>
          <a:xfrm>
            <a:off x="7239000" y="3505200"/>
            <a:ext cx="1676400" cy="1066800"/>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600</a:t>
            </a:r>
            <a:endParaRPr lang="en-US" sz="2800" b="1" dirty="0"/>
          </a:p>
        </p:txBody>
      </p:sp>
      <p:sp>
        <p:nvSpPr>
          <p:cNvPr id="34" name="Rounded Rectangle 33">
            <a:hlinkClick r:id="rId26" action="ppaction://hlinksldjump"/>
          </p:cNvPr>
          <p:cNvSpPr/>
          <p:nvPr/>
        </p:nvSpPr>
        <p:spPr>
          <a:xfrm>
            <a:off x="7239000" y="2362200"/>
            <a:ext cx="1676400" cy="1066800"/>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400</a:t>
            </a:r>
            <a:endParaRPr lang="en-US" sz="2800" b="1" dirty="0"/>
          </a:p>
        </p:txBody>
      </p:sp>
      <p:sp>
        <p:nvSpPr>
          <p:cNvPr id="35" name="Rounded Rectangle 34">
            <a:hlinkClick r:id="rId27" action="ppaction://hlinksldjump"/>
          </p:cNvPr>
          <p:cNvSpPr/>
          <p:nvPr/>
        </p:nvSpPr>
        <p:spPr>
          <a:xfrm>
            <a:off x="7239000" y="1219200"/>
            <a:ext cx="1676400" cy="1066800"/>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200</a:t>
            </a:r>
            <a:endParaRPr lang="en-US" sz="2800" b="1"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scene3d>
              <a:camera prst="orthographicFront"/>
              <a:lightRig rig="balanced" dir="t">
                <a:rot lat="0" lon="0" rev="2100000"/>
              </a:lightRig>
            </a:scene3d>
            <a:sp3d extrusionH="57150" prstMaterial="metal">
              <a:bevelT w="38100" h="25400"/>
              <a:contourClr>
                <a:schemeClr val="bg2"/>
              </a:contourClr>
            </a:sp3d>
          </a:bodyPr>
          <a:lstStyle/>
          <a:p>
            <a:pPr eaLnBrk="1" fontAlgn="auto" hangingPunct="1">
              <a:spcAft>
                <a:spcPts val="0"/>
              </a:spcAft>
              <a:defRPr/>
            </a:pPr>
            <a:r>
              <a:rPr lang="en-US" spc="0" dirty="0" smtClean="0">
                <a:ln w="50800"/>
                <a:solidFill>
                  <a:schemeClr val="bg1">
                    <a:shade val="50000"/>
                  </a:schemeClr>
                </a:solidFill>
                <a:effectLst/>
                <a:ea typeface="+mj-ea"/>
              </a:rPr>
              <a:t>Football– 600 </a:t>
            </a:r>
            <a:r>
              <a:rPr lang="en-US" spc="0" dirty="0" smtClean="0">
                <a:ln w="50800"/>
                <a:solidFill>
                  <a:schemeClr val="bg1">
                    <a:shade val="50000"/>
                  </a:schemeClr>
                </a:solidFill>
                <a:effectLst/>
                <a:ea typeface="+mj-ea"/>
              </a:rPr>
              <a:t>Points</a:t>
            </a:r>
            <a:endParaRPr lang="en-US" spc="0" dirty="0">
              <a:ln w="50800"/>
              <a:solidFill>
                <a:schemeClr val="bg1">
                  <a:shade val="50000"/>
                </a:schemeClr>
              </a:solidFill>
              <a:effectLst/>
              <a:ea typeface="+mj-ea"/>
            </a:endParaRPr>
          </a:p>
        </p:txBody>
      </p:sp>
      <p:sp>
        <p:nvSpPr>
          <p:cNvPr id="4" name="Left Arrow 3">
            <a:hlinkClick r:id="rId3" action="ppaction://hlinksldjump"/>
          </p:cNvPr>
          <p:cNvSpPr/>
          <p:nvPr/>
        </p:nvSpPr>
        <p:spPr bwMode="auto">
          <a:xfrm>
            <a:off x="838200" y="5867400"/>
            <a:ext cx="990600" cy="609600"/>
          </a:xfrm>
          <a:prstGeom prst="leftArrow">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eaLnBrk="0" hangingPunct="0">
              <a:defRPr/>
            </a:pPr>
            <a:endParaRPr lang="en-US">
              <a:solidFill>
                <a:schemeClr val="tx1"/>
              </a:solidFill>
              <a:latin typeface="Times New Roman" pitchFamily="18" charset="0"/>
            </a:endParaRPr>
          </a:p>
        </p:txBody>
      </p:sp>
      <p:sp>
        <p:nvSpPr>
          <p:cNvPr id="5" name="TextBox 4"/>
          <p:cNvSpPr txBox="1">
            <a:spLocks noChangeArrowheads="1"/>
          </p:cNvSpPr>
          <p:nvPr/>
        </p:nvSpPr>
        <p:spPr bwMode="auto">
          <a:xfrm>
            <a:off x="533400" y="1371600"/>
            <a:ext cx="8229600"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800" b="1" dirty="0">
                <a:solidFill>
                  <a:srgbClr val="FFFF00"/>
                </a:solidFill>
                <a:latin typeface="Calibri" charset="0"/>
              </a:rPr>
              <a:t>QUESTION:</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After Fritz Pollard became the first African American to coach in pro football, it took more than 60 years before the second African American was hired as head coach when Art Shell was hired by this California-based NFL team.</a:t>
            </a:r>
            <a:endParaRPr lang="en-US" sz="2400" dirty="0">
              <a:solidFill>
                <a:schemeClr val="bg1"/>
              </a:solidFill>
              <a:latin typeface="Calibri" charset="0"/>
              <a:ea typeface="ＭＳ Ｐゴシック" charset="0"/>
            </a:endParaRPr>
          </a:p>
          <a:p>
            <a:pPr eaLnBrk="1" hangingPunct="1">
              <a:buFont typeface="Arial" charset="0"/>
              <a:buChar char="•"/>
            </a:pPr>
            <a:endParaRPr lang="en-US" sz="2400" dirty="0">
              <a:latin typeface="Calibri" charset="0"/>
            </a:endParaRPr>
          </a:p>
          <a:p>
            <a:pPr eaLnBrk="1" hangingPunct="1"/>
            <a:r>
              <a:rPr lang="en-US" sz="2800" b="1" dirty="0">
                <a:solidFill>
                  <a:srgbClr val="FFFF00"/>
                </a:solidFill>
                <a:latin typeface="Calibri" charset="0"/>
              </a:rPr>
              <a:t>ANSWER:</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Who are the Oakland Raiders?</a:t>
            </a:r>
            <a:endParaRPr lang="en-US" sz="2400" dirty="0">
              <a:solidFill>
                <a:schemeClr val="bg1"/>
              </a:solidFill>
              <a:latin typeface="Calibri" charset="0"/>
              <a:ea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scene3d>
              <a:camera prst="orthographicFront"/>
              <a:lightRig rig="balanced" dir="t">
                <a:rot lat="0" lon="0" rev="2100000"/>
              </a:lightRig>
            </a:scene3d>
            <a:sp3d extrusionH="57150" prstMaterial="metal">
              <a:bevelT w="38100" h="25400"/>
              <a:contourClr>
                <a:schemeClr val="bg2"/>
              </a:contourClr>
            </a:sp3d>
          </a:bodyPr>
          <a:lstStyle/>
          <a:p>
            <a:pPr eaLnBrk="1" fontAlgn="auto" hangingPunct="1">
              <a:spcAft>
                <a:spcPts val="0"/>
              </a:spcAft>
              <a:defRPr/>
            </a:pPr>
            <a:r>
              <a:rPr lang="en-US" spc="0" dirty="0" smtClean="0">
                <a:ln w="50800"/>
                <a:solidFill>
                  <a:schemeClr val="bg1">
                    <a:shade val="50000"/>
                  </a:schemeClr>
                </a:solidFill>
                <a:effectLst/>
                <a:ea typeface="+mj-ea"/>
              </a:rPr>
              <a:t>Football– 800 </a:t>
            </a:r>
            <a:r>
              <a:rPr lang="en-US" spc="0" dirty="0" smtClean="0">
                <a:ln w="50800"/>
                <a:solidFill>
                  <a:schemeClr val="bg1">
                    <a:shade val="50000"/>
                  </a:schemeClr>
                </a:solidFill>
                <a:effectLst/>
                <a:ea typeface="+mj-ea"/>
              </a:rPr>
              <a:t>Points</a:t>
            </a:r>
            <a:endParaRPr lang="en-US" spc="0" dirty="0">
              <a:ln w="50800"/>
              <a:solidFill>
                <a:schemeClr val="bg1">
                  <a:shade val="50000"/>
                </a:schemeClr>
              </a:solidFill>
              <a:effectLst/>
              <a:ea typeface="+mj-ea"/>
            </a:endParaRPr>
          </a:p>
        </p:txBody>
      </p:sp>
      <p:sp>
        <p:nvSpPr>
          <p:cNvPr id="4" name="Left Arrow 3">
            <a:hlinkClick r:id="rId3" action="ppaction://hlinksldjump"/>
          </p:cNvPr>
          <p:cNvSpPr/>
          <p:nvPr/>
        </p:nvSpPr>
        <p:spPr bwMode="auto">
          <a:xfrm>
            <a:off x="838200" y="5867400"/>
            <a:ext cx="990600" cy="609600"/>
          </a:xfrm>
          <a:prstGeom prst="leftArrow">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eaLnBrk="0" hangingPunct="0">
              <a:defRPr/>
            </a:pPr>
            <a:endParaRPr lang="en-US">
              <a:solidFill>
                <a:schemeClr val="tx1"/>
              </a:solidFill>
              <a:latin typeface="Times New Roman" pitchFamily="18" charset="0"/>
            </a:endParaRPr>
          </a:p>
        </p:txBody>
      </p:sp>
      <p:sp>
        <p:nvSpPr>
          <p:cNvPr id="5" name="TextBox 4"/>
          <p:cNvSpPr txBox="1">
            <a:spLocks noChangeArrowheads="1"/>
          </p:cNvSpPr>
          <p:nvPr/>
        </p:nvSpPr>
        <p:spPr bwMode="auto">
          <a:xfrm>
            <a:off x="533400" y="1371600"/>
            <a:ext cx="8229600" cy="3539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800" b="1" dirty="0">
                <a:solidFill>
                  <a:srgbClr val="FFFF00"/>
                </a:solidFill>
                <a:latin typeface="Calibri" charset="0"/>
              </a:rPr>
              <a:t>QUESTION:</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Doug Williams became the first African American quarterback to play in a Super Bowl when he led this team to victory in Super Bowl XXII.</a:t>
            </a:r>
            <a:endParaRPr lang="en-US" sz="2400" dirty="0">
              <a:solidFill>
                <a:schemeClr val="bg1"/>
              </a:solidFill>
              <a:latin typeface="Calibri" charset="0"/>
              <a:ea typeface="ＭＳ Ｐゴシック" charset="0"/>
            </a:endParaRPr>
          </a:p>
          <a:p>
            <a:pPr eaLnBrk="1" hangingPunct="1">
              <a:buFont typeface="Arial" charset="0"/>
              <a:buChar char="•"/>
            </a:pPr>
            <a:endParaRPr lang="en-US" sz="2400" dirty="0">
              <a:latin typeface="Calibri" charset="0"/>
            </a:endParaRPr>
          </a:p>
          <a:p>
            <a:pPr eaLnBrk="1" hangingPunct="1"/>
            <a:r>
              <a:rPr lang="en-US" sz="2800" b="1" dirty="0">
                <a:solidFill>
                  <a:srgbClr val="FFFF00"/>
                </a:solidFill>
                <a:latin typeface="Calibri" charset="0"/>
              </a:rPr>
              <a:t>ANSWER:</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Who are the Washington Redskins?</a:t>
            </a:r>
            <a:endParaRPr lang="en-US" sz="2400" dirty="0">
              <a:solidFill>
                <a:schemeClr val="bg1"/>
              </a:solidFill>
              <a:latin typeface="Calibri" charset="0"/>
              <a:ea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scene3d>
              <a:camera prst="orthographicFront"/>
              <a:lightRig rig="balanced" dir="t">
                <a:rot lat="0" lon="0" rev="2100000"/>
              </a:lightRig>
            </a:scene3d>
            <a:sp3d extrusionH="57150" prstMaterial="metal">
              <a:bevelT w="38100" h="25400"/>
              <a:contourClr>
                <a:schemeClr val="bg2"/>
              </a:contourClr>
            </a:sp3d>
          </a:bodyPr>
          <a:lstStyle/>
          <a:p>
            <a:pPr eaLnBrk="1" fontAlgn="auto" hangingPunct="1">
              <a:spcAft>
                <a:spcPts val="0"/>
              </a:spcAft>
              <a:defRPr/>
            </a:pPr>
            <a:r>
              <a:rPr lang="en-US" spc="0" dirty="0" smtClean="0">
                <a:ln w="50800"/>
                <a:solidFill>
                  <a:schemeClr val="bg1">
                    <a:shade val="50000"/>
                  </a:schemeClr>
                </a:solidFill>
                <a:effectLst/>
                <a:ea typeface="+mj-ea"/>
              </a:rPr>
              <a:t>Football– 1000 </a:t>
            </a:r>
            <a:r>
              <a:rPr lang="en-US" spc="0" dirty="0" smtClean="0">
                <a:ln w="50800"/>
                <a:solidFill>
                  <a:schemeClr val="bg1">
                    <a:shade val="50000"/>
                  </a:schemeClr>
                </a:solidFill>
                <a:effectLst/>
                <a:ea typeface="+mj-ea"/>
              </a:rPr>
              <a:t>Points</a:t>
            </a:r>
            <a:endParaRPr lang="en-US" spc="0" dirty="0">
              <a:ln w="50800"/>
              <a:solidFill>
                <a:schemeClr val="bg1">
                  <a:shade val="50000"/>
                </a:schemeClr>
              </a:solidFill>
              <a:effectLst/>
              <a:ea typeface="+mj-ea"/>
            </a:endParaRPr>
          </a:p>
        </p:txBody>
      </p:sp>
      <p:sp>
        <p:nvSpPr>
          <p:cNvPr id="4" name="Left Arrow 3">
            <a:hlinkClick r:id="rId3" action="ppaction://hlinksldjump"/>
          </p:cNvPr>
          <p:cNvSpPr/>
          <p:nvPr/>
        </p:nvSpPr>
        <p:spPr bwMode="auto">
          <a:xfrm>
            <a:off x="838200" y="5867400"/>
            <a:ext cx="990600" cy="609600"/>
          </a:xfrm>
          <a:prstGeom prst="leftArrow">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eaLnBrk="0" hangingPunct="0">
              <a:defRPr/>
            </a:pPr>
            <a:endParaRPr lang="en-US">
              <a:solidFill>
                <a:schemeClr val="tx1"/>
              </a:solidFill>
              <a:latin typeface="Times New Roman" pitchFamily="18" charset="0"/>
            </a:endParaRPr>
          </a:p>
        </p:txBody>
      </p:sp>
      <p:sp>
        <p:nvSpPr>
          <p:cNvPr id="5" name="TextBox 4"/>
          <p:cNvSpPr txBox="1">
            <a:spLocks noChangeArrowheads="1"/>
          </p:cNvSpPr>
          <p:nvPr/>
        </p:nvSpPr>
        <p:spPr bwMode="auto">
          <a:xfrm>
            <a:off x="533400" y="1371600"/>
            <a:ext cx="82296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800" b="1" dirty="0">
                <a:solidFill>
                  <a:srgbClr val="FFFF00"/>
                </a:solidFill>
                <a:latin typeface="Calibri" charset="0"/>
              </a:rPr>
              <a:t>QUESTION:</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According to an unproven legend, at Media Day before Super Bowl XXII, what response did African American quarterback Doug Williams give to a reporter who asked him, “How long have you been a black quarterback?”</a:t>
            </a:r>
            <a:endParaRPr lang="en-US" sz="2400" dirty="0">
              <a:solidFill>
                <a:schemeClr val="bg1"/>
              </a:solidFill>
              <a:latin typeface="Calibri" charset="0"/>
              <a:ea typeface="ＭＳ Ｐゴシック" charset="0"/>
            </a:endParaRPr>
          </a:p>
          <a:p>
            <a:pPr eaLnBrk="1" hangingPunct="1">
              <a:buFont typeface="Arial" charset="0"/>
              <a:buChar char="•"/>
            </a:pPr>
            <a:endParaRPr lang="en-US" sz="2400" dirty="0">
              <a:latin typeface="Calibri" charset="0"/>
            </a:endParaRPr>
          </a:p>
          <a:p>
            <a:pPr eaLnBrk="1" hangingPunct="1"/>
            <a:r>
              <a:rPr lang="en-US" sz="2800" b="1" dirty="0">
                <a:solidFill>
                  <a:srgbClr val="FFFF00"/>
                </a:solidFill>
                <a:latin typeface="Calibri" charset="0"/>
              </a:rPr>
              <a:t>ANSWER:</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What is “I’ve been a quarterback </a:t>
            </a:r>
            <a:r>
              <a:rPr lang="en-US" sz="2400" dirty="0" smtClean="0">
                <a:solidFill>
                  <a:schemeClr val="bg1"/>
                </a:solidFill>
                <a:latin typeface="Calibri" charset="0"/>
                <a:ea typeface="ＭＳ Ｐゴシック" charset="0"/>
              </a:rPr>
              <a:t>since high school and I’ve been black all my life”?</a:t>
            </a:r>
            <a:endParaRPr lang="en-US" sz="2400" dirty="0">
              <a:solidFill>
                <a:schemeClr val="bg1"/>
              </a:solidFill>
              <a:latin typeface="Calibri" charset="0"/>
              <a:ea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scene3d>
              <a:camera prst="orthographicFront"/>
              <a:lightRig rig="balanced" dir="t">
                <a:rot lat="0" lon="0" rev="2100000"/>
              </a:lightRig>
            </a:scene3d>
            <a:sp3d extrusionH="57150" prstMaterial="metal">
              <a:bevelT w="38100" h="25400"/>
              <a:contourClr>
                <a:schemeClr val="bg2"/>
              </a:contourClr>
            </a:sp3d>
          </a:bodyPr>
          <a:lstStyle/>
          <a:p>
            <a:pPr eaLnBrk="1" fontAlgn="auto" hangingPunct="1">
              <a:spcAft>
                <a:spcPts val="0"/>
              </a:spcAft>
              <a:defRPr/>
            </a:pPr>
            <a:r>
              <a:rPr lang="en-US" spc="0" dirty="0" smtClean="0">
                <a:ln w="50800"/>
                <a:solidFill>
                  <a:schemeClr val="bg1">
                    <a:shade val="50000"/>
                  </a:schemeClr>
                </a:solidFill>
                <a:effectLst/>
                <a:ea typeface="+mj-ea"/>
              </a:rPr>
              <a:t>Women– 200 </a:t>
            </a:r>
            <a:r>
              <a:rPr lang="en-US" spc="0" dirty="0" smtClean="0">
                <a:ln w="50800"/>
                <a:solidFill>
                  <a:schemeClr val="bg1">
                    <a:shade val="50000"/>
                  </a:schemeClr>
                </a:solidFill>
                <a:effectLst/>
                <a:ea typeface="+mj-ea"/>
              </a:rPr>
              <a:t>Points</a:t>
            </a:r>
            <a:endParaRPr lang="en-US" spc="0" dirty="0">
              <a:ln w="50800"/>
              <a:solidFill>
                <a:schemeClr val="bg1">
                  <a:shade val="50000"/>
                </a:schemeClr>
              </a:solidFill>
              <a:effectLst/>
              <a:ea typeface="+mj-ea"/>
            </a:endParaRPr>
          </a:p>
        </p:txBody>
      </p:sp>
      <p:sp>
        <p:nvSpPr>
          <p:cNvPr id="4" name="Left Arrow 3">
            <a:hlinkClick r:id="rId3" action="ppaction://hlinksldjump"/>
          </p:cNvPr>
          <p:cNvSpPr/>
          <p:nvPr/>
        </p:nvSpPr>
        <p:spPr bwMode="auto">
          <a:xfrm>
            <a:off x="838200" y="5867400"/>
            <a:ext cx="990600" cy="609600"/>
          </a:xfrm>
          <a:prstGeom prst="leftArrow">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eaLnBrk="0" hangingPunct="0">
              <a:defRPr/>
            </a:pPr>
            <a:endParaRPr lang="en-US">
              <a:solidFill>
                <a:schemeClr val="tx1"/>
              </a:solidFill>
              <a:latin typeface="Times New Roman" pitchFamily="18" charset="0"/>
            </a:endParaRPr>
          </a:p>
        </p:txBody>
      </p:sp>
      <p:sp>
        <p:nvSpPr>
          <p:cNvPr id="5" name="TextBox 4"/>
          <p:cNvSpPr txBox="1">
            <a:spLocks noChangeArrowheads="1"/>
          </p:cNvSpPr>
          <p:nvPr/>
        </p:nvSpPr>
        <p:spPr bwMode="auto">
          <a:xfrm>
            <a:off x="533400" y="1371600"/>
            <a:ext cx="82296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800" b="1" dirty="0">
                <a:solidFill>
                  <a:srgbClr val="FFFF00"/>
                </a:solidFill>
                <a:latin typeface="Calibri" charset="0"/>
              </a:rPr>
              <a:t>QUESTION:</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An athletic career that included an Olympic gold medal in the high jump and thirty-four national titles enabled Alice Coachman to become the first African American to endorse an international product when she signed on as a spokesperson for this beverage in 1952.</a:t>
            </a:r>
            <a:endParaRPr lang="en-US" sz="2400" dirty="0">
              <a:solidFill>
                <a:schemeClr val="bg1"/>
              </a:solidFill>
              <a:latin typeface="Calibri" charset="0"/>
              <a:ea typeface="ＭＳ Ｐゴシック" charset="0"/>
            </a:endParaRPr>
          </a:p>
          <a:p>
            <a:pPr eaLnBrk="1" hangingPunct="1">
              <a:buFont typeface="Arial" charset="0"/>
              <a:buChar char="•"/>
            </a:pPr>
            <a:endParaRPr lang="en-US" sz="2400" dirty="0">
              <a:latin typeface="Calibri" charset="0"/>
            </a:endParaRPr>
          </a:p>
          <a:p>
            <a:pPr eaLnBrk="1" hangingPunct="1"/>
            <a:r>
              <a:rPr lang="en-US" sz="2800" b="1" dirty="0">
                <a:solidFill>
                  <a:srgbClr val="FFFF00"/>
                </a:solidFill>
                <a:latin typeface="Calibri" charset="0"/>
              </a:rPr>
              <a:t>ANSWER:</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What is Coca-Cola?</a:t>
            </a:r>
            <a:endParaRPr lang="en-US" sz="2400" dirty="0">
              <a:solidFill>
                <a:schemeClr val="bg1"/>
              </a:solidFill>
              <a:latin typeface="Calibri" charset="0"/>
              <a:ea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scene3d>
              <a:camera prst="orthographicFront"/>
              <a:lightRig rig="balanced" dir="t">
                <a:rot lat="0" lon="0" rev="2100000"/>
              </a:lightRig>
            </a:scene3d>
            <a:sp3d extrusionH="57150" prstMaterial="metal">
              <a:bevelT w="38100" h="25400"/>
              <a:contourClr>
                <a:schemeClr val="bg2"/>
              </a:contourClr>
            </a:sp3d>
          </a:bodyPr>
          <a:lstStyle/>
          <a:p>
            <a:pPr eaLnBrk="1" fontAlgn="auto" hangingPunct="1">
              <a:spcAft>
                <a:spcPts val="0"/>
              </a:spcAft>
              <a:defRPr/>
            </a:pPr>
            <a:r>
              <a:rPr lang="en-US" spc="0" dirty="0" smtClean="0">
                <a:ln w="50800"/>
                <a:solidFill>
                  <a:schemeClr val="bg1">
                    <a:shade val="50000"/>
                  </a:schemeClr>
                </a:solidFill>
                <a:effectLst/>
                <a:ea typeface="+mj-ea"/>
              </a:rPr>
              <a:t>Women– 400 </a:t>
            </a:r>
            <a:r>
              <a:rPr lang="en-US" spc="0" dirty="0" smtClean="0">
                <a:ln w="50800"/>
                <a:solidFill>
                  <a:schemeClr val="bg1">
                    <a:shade val="50000"/>
                  </a:schemeClr>
                </a:solidFill>
                <a:effectLst/>
                <a:ea typeface="+mj-ea"/>
              </a:rPr>
              <a:t>Points</a:t>
            </a:r>
            <a:endParaRPr lang="en-US" spc="0" dirty="0">
              <a:ln w="50800"/>
              <a:solidFill>
                <a:schemeClr val="bg1">
                  <a:shade val="50000"/>
                </a:schemeClr>
              </a:solidFill>
              <a:effectLst/>
              <a:ea typeface="+mj-ea"/>
            </a:endParaRPr>
          </a:p>
        </p:txBody>
      </p:sp>
      <p:sp>
        <p:nvSpPr>
          <p:cNvPr id="4" name="Left Arrow 3">
            <a:hlinkClick r:id="rId3" action="ppaction://hlinksldjump"/>
          </p:cNvPr>
          <p:cNvSpPr/>
          <p:nvPr/>
        </p:nvSpPr>
        <p:spPr bwMode="auto">
          <a:xfrm>
            <a:off x="838200" y="5867400"/>
            <a:ext cx="990600" cy="609600"/>
          </a:xfrm>
          <a:prstGeom prst="leftArrow">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eaLnBrk="0" hangingPunct="0">
              <a:defRPr/>
            </a:pPr>
            <a:endParaRPr lang="en-US">
              <a:solidFill>
                <a:schemeClr val="tx1"/>
              </a:solidFill>
              <a:latin typeface="Times New Roman" pitchFamily="18" charset="0"/>
            </a:endParaRPr>
          </a:p>
        </p:txBody>
      </p:sp>
      <p:sp>
        <p:nvSpPr>
          <p:cNvPr id="5" name="TextBox 4"/>
          <p:cNvSpPr txBox="1">
            <a:spLocks noChangeArrowheads="1"/>
          </p:cNvSpPr>
          <p:nvPr/>
        </p:nvSpPr>
        <p:spPr bwMode="auto">
          <a:xfrm>
            <a:off x="533400" y="1371600"/>
            <a:ext cx="8229600"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800" b="1" dirty="0">
                <a:solidFill>
                  <a:srgbClr val="FFFF00"/>
                </a:solidFill>
                <a:latin typeface="Calibri" charset="0"/>
              </a:rPr>
              <a:t>QUESTION:</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In 1950, Althea Gibson became the first African American permitted to compete in the Forest Hill National Grass Court Championship and was later named one of the Top 100 Greatest Female Athletes by this magazine.</a:t>
            </a:r>
            <a:endParaRPr lang="en-US" sz="2400" dirty="0">
              <a:solidFill>
                <a:schemeClr val="bg1"/>
              </a:solidFill>
              <a:latin typeface="Calibri" charset="0"/>
              <a:ea typeface="ＭＳ Ｐゴシック" charset="0"/>
            </a:endParaRPr>
          </a:p>
          <a:p>
            <a:pPr eaLnBrk="1" hangingPunct="1">
              <a:buFont typeface="Arial" charset="0"/>
              <a:buChar char="•"/>
            </a:pPr>
            <a:endParaRPr lang="en-US" sz="2400" dirty="0">
              <a:latin typeface="Calibri" charset="0"/>
            </a:endParaRPr>
          </a:p>
          <a:p>
            <a:pPr eaLnBrk="1" hangingPunct="1"/>
            <a:r>
              <a:rPr lang="en-US" sz="2800" b="1" dirty="0">
                <a:solidFill>
                  <a:srgbClr val="FFFF00"/>
                </a:solidFill>
                <a:latin typeface="Calibri" charset="0"/>
              </a:rPr>
              <a:t>ANSWER:</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What is </a:t>
            </a:r>
            <a:r>
              <a:rPr lang="en-US" sz="2400" i="1" dirty="0" smtClean="0">
                <a:solidFill>
                  <a:schemeClr val="bg1"/>
                </a:solidFill>
                <a:latin typeface="Calibri" charset="0"/>
                <a:ea typeface="ＭＳ Ｐゴシック" charset="0"/>
              </a:rPr>
              <a:t>Sports Illustrated</a:t>
            </a:r>
            <a:r>
              <a:rPr lang="en-US" sz="2400" dirty="0" smtClean="0">
                <a:solidFill>
                  <a:schemeClr val="bg1"/>
                </a:solidFill>
                <a:latin typeface="Calibri" charset="0"/>
                <a:ea typeface="ＭＳ Ｐゴシック" charset="0"/>
              </a:rPr>
              <a:t>?</a:t>
            </a:r>
            <a:endParaRPr lang="en-US" sz="2400" dirty="0">
              <a:solidFill>
                <a:schemeClr val="bg1"/>
              </a:solidFill>
              <a:latin typeface="Calibri" charset="0"/>
              <a:ea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scene3d>
              <a:camera prst="orthographicFront"/>
              <a:lightRig rig="balanced" dir="t">
                <a:rot lat="0" lon="0" rev="2100000"/>
              </a:lightRig>
            </a:scene3d>
            <a:sp3d extrusionH="57150" prstMaterial="metal">
              <a:bevelT w="38100" h="25400"/>
              <a:contourClr>
                <a:schemeClr val="bg2"/>
              </a:contourClr>
            </a:sp3d>
          </a:bodyPr>
          <a:lstStyle/>
          <a:p>
            <a:pPr eaLnBrk="1" fontAlgn="auto" hangingPunct="1">
              <a:spcAft>
                <a:spcPts val="0"/>
              </a:spcAft>
              <a:defRPr/>
            </a:pPr>
            <a:r>
              <a:rPr lang="en-US" spc="0" dirty="0" smtClean="0">
                <a:ln w="50800"/>
                <a:solidFill>
                  <a:schemeClr val="bg1">
                    <a:shade val="50000"/>
                  </a:schemeClr>
                </a:solidFill>
                <a:effectLst/>
                <a:ea typeface="+mj-ea"/>
              </a:rPr>
              <a:t>Women– 600 </a:t>
            </a:r>
            <a:r>
              <a:rPr lang="en-US" spc="0" dirty="0" smtClean="0">
                <a:ln w="50800"/>
                <a:solidFill>
                  <a:schemeClr val="bg1">
                    <a:shade val="50000"/>
                  </a:schemeClr>
                </a:solidFill>
                <a:effectLst/>
                <a:ea typeface="+mj-ea"/>
              </a:rPr>
              <a:t>Points</a:t>
            </a:r>
            <a:endParaRPr lang="en-US" spc="0" dirty="0">
              <a:ln w="50800"/>
              <a:solidFill>
                <a:schemeClr val="bg1">
                  <a:shade val="50000"/>
                </a:schemeClr>
              </a:solidFill>
              <a:effectLst/>
              <a:ea typeface="+mj-ea"/>
            </a:endParaRPr>
          </a:p>
        </p:txBody>
      </p:sp>
      <p:sp>
        <p:nvSpPr>
          <p:cNvPr id="4" name="Left Arrow 3">
            <a:hlinkClick r:id="rId3" action="ppaction://hlinksldjump"/>
          </p:cNvPr>
          <p:cNvSpPr/>
          <p:nvPr/>
        </p:nvSpPr>
        <p:spPr bwMode="auto">
          <a:xfrm>
            <a:off x="838200" y="5867400"/>
            <a:ext cx="990600" cy="609600"/>
          </a:xfrm>
          <a:prstGeom prst="leftArrow">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eaLnBrk="0" hangingPunct="0">
              <a:defRPr/>
            </a:pPr>
            <a:endParaRPr lang="en-US">
              <a:solidFill>
                <a:schemeClr val="tx1"/>
              </a:solidFill>
              <a:latin typeface="Times New Roman" pitchFamily="18" charset="0"/>
            </a:endParaRPr>
          </a:p>
        </p:txBody>
      </p:sp>
      <p:sp>
        <p:nvSpPr>
          <p:cNvPr id="5" name="TextBox 4"/>
          <p:cNvSpPr txBox="1">
            <a:spLocks noChangeArrowheads="1"/>
          </p:cNvSpPr>
          <p:nvPr/>
        </p:nvSpPr>
        <p:spPr bwMode="auto">
          <a:xfrm>
            <a:off x="533400" y="1371600"/>
            <a:ext cx="8229600"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800" b="1" dirty="0">
                <a:solidFill>
                  <a:srgbClr val="FFFF00"/>
                </a:solidFill>
                <a:latin typeface="Calibri" charset="0"/>
              </a:rPr>
              <a:t>QUESTION:</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Debi Thomas became the first African American woman to win a medal at the Winter Olympic Games when she earned a bronze medal in figure skating at the 1988 Winter Olympics held in this Canadian city.</a:t>
            </a:r>
            <a:endParaRPr lang="en-US" sz="2400" dirty="0">
              <a:solidFill>
                <a:schemeClr val="bg1"/>
              </a:solidFill>
              <a:latin typeface="Calibri" charset="0"/>
              <a:ea typeface="ＭＳ Ｐゴシック" charset="0"/>
            </a:endParaRPr>
          </a:p>
          <a:p>
            <a:pPr eaLnBrk="1" hangingPunct="1">
              <a:buFont typeface="Arial" charset="0"/>
              <a:buChar char="•"/>
            </a:pPr>
            <a:endParaRPr lang="en-US" sz="2400" dirty="0">
              <a:latin typeface="Calibri" charset="0"/>
            </a:endParaRPr>
          </a:p>
          <a:p>
            <a:pPr eaLnBrk="1" hangingPunct="1"/>
            <a:r>
              <a:rPr lang="en-US" sz="2800" b="1" dirty="0">
                <a:solidFill>
                  <a:srgbClr val="FFFF00"/>
                </a:solidFill>
                <a:latin typeface="Calibri" charset="0"/>
              </a:rPr>
              <a:t>ANSWER:</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What is Calgary?</a:t>
            </a:r>
            <a:endParaRPr lang="en-US" sz="2400" dirty="0">
              <a:solidFill>
                <a:schemeClr val="bg1"/>
              </a:solidFill>
              <a:latin typeface="Calibri" charset="0"/>
              <a:ea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scene3d>
              <a:camera prst="orthographicFront"/>
              <a:lightRig rig="balanced" dir="t">
                <a:rot lat="0" lon="0" rev="2100000"/>
              </a:lightRig>
            </a:scene3d>
            <a:sp3d extrusionH="57150" prstMaterial="metal">
              <a:bevelT w="38100" h="25400"/>
              <a:contourClr>
                <a:schemeClr val="bg2"/>
              </a:contourClr>
            </a:sp3d>
          </a:bodyPr>
          <a:lstStyle/>
          <a:p>
            <a:pPr eaLnBrk="1" fontAlgn="auto" hangingPunct="1">
              <a:spcAft>
                <a:spcPts val="0"/>
              </a:spcAft>
              <a:defRPr/>
            </a:pPr>
            <a:r>
              <a:rPr lang="en-US" spc="0" dirty="0" smtClean="0">
                <a:ln w="50800"/>
                <a:solidFill>
                  <a:schemeClr val="bg1">
                    <a:shade val="50000"/>
                  </a:schemeClr>
                </a:solidFill>
                <a:effectLst/>
                <a:ea typeface="+mj-ea"/>
              </a:rPr>
              <a:t>Women– 800 </a:t>
            </a:r>
            <a:r>
              <a:rPr lang="en-US" spc="0" dirty="0" smtClean="0">
                <a:ln w="50800"/>
                <a:solidFill>
                  <a:schemeClr val="bg1">
                    <a:shade val="50000"/>
                  </a:schemeClr>
                </a:solidFill>
                <a:effectLst/>
                <a:ea typeface="+mj-ea"/>
              </a:rPr>
              <a:t>Points</a:t>
            </a:r>
            <a:endParaRPr lang="en-US" spc="0" dirty="0">
              <a:ln w="50800"/>
              <a:solidFill>
                <a:schemeClr val="bg1">
                  <a:shade val="50000"/>
                </a:schemeClr>
              </a:solidFill>
              <a:effectLst/>
              <a:ea typeface="+mj-ea"/>
            </a:endParaRPr>
          </a:p>
        </p:txBody>
      </p:sp>
      <p:sp>
        <p:nvSpPr>
          <p:cNvPr id="4" name="Left Arrow 3">
            <a:hlinkClick r:id="rId3" action="ppaction://hlinksldjump"/>
          </p:cNvPr>
          <p:cNvSpPr/>
          <p:nvPr/>
        </p:nvSpPr>
        <p:spPr bwMode="auto">
          <a:xfrm>
            <a:off x="838200" y="5867400"/>
            <a:ext cx="990600" cy="609600"/>
          </a:xfrm>
          <a:prstGeom prst="leftArrow">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eaLnBrk="0" hangingPunct="0">
              <a:defRPr/>
            </a:pPr>
            <a:endParaRPr lang="en-US">
              <a:solidFill>
                <a:schemeClr val="tx1"/>
              </a:solidFill>
              <a:latin typeface="Times New Roman" pitchFamily="18" charset="0"/>
            </a:endParaRPr>
          </a:p>
        </p:txBody>
      </p:sp>
      <p:sp>
        <p:nvSpPr>
          <p:cNvPr id="5" name="TextBox 4"/>
          <p:cNvSpPr txBox="1">
            <a:spLocks noChangeArrowheads="1"/>
          </p:cNvSpPr>
          <p:nvPr/>
        </p:nvSpPr>
        <p:spPr bwMode="auto">
          <a:xfrm>
            <a:off x="533400" y="1371600"/>
            <a:ext cx="82296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800" b="1" dirty="0">
                <a:solidFill>
                  <a:srgbClr val="FFFF00"/>
                </a:solidFill>
                <a:latin typeface="Calibri" charset="0"/>
              </a:rPr>
              <a:t>QUESTION:</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At the 2002 Salt Lake City Olympics, after attempting to wi</a:t>
            </a:r>
            <a:r>
              <a:rPr lang="en-US" sz="2400" dirty="0" smtClean="0">
                <a:solidFill>
                  <a:schemeClr val="bg1"/>
                </a:solidFill>
                <a:latin typeface="Calibri" charset="0"/>
                <a:ea typeface="ＭＳ Ｐゴシック" charset="0"/>
              </a:rPr>
              <a:t>n Olympic gold in track and field in the previous two Summer Olympics, </a:t>
            </a:r>
            <a:r>
              <a:rPr lang="en-US" sz="2400" dirty="0" err="1" smtClean="0">
                <a:solidFill>
                  <a:schemeClr val="bg1"/>
                </a:solidFill>
                <a:latin typeface="Calibri" charset="0"/>
                <a:ea typeface="ＭＳ Ｐゴシック" charset="0"/>
              </a:rPr>
              <a:t>Vonetta</a:t>
            </a:r>
            <a:r>
              <a:rPr lang="en-US" sz="2400" dirty="0" smtClean="0">
                <a:solidFill>
                  <a:schemeClr val="bg1"/>
                </a:solidFill>
                <a:latin typeface="Calibri" charset="0"/>
                <a:ea typeface="ＭＳ Ｐゴシック" charset="0"/>
              </a:rPr>
              <a:t> Flowers switched to this speedy two-person sport and became the first person of African descent, male or female, to win a gold medal at a Winter Olympics.</a:t>
            </a:r>
            <a:endParaRPr lang="en-US" sz="2400" dirty="0">
              <a:solidFill>
                <a:schemeClr val="bg1"/>
              </a:solidFill>
              <a:latin typeface="Calibri" charset="0"/>
              <a:ea typeface="ＭＳ Ｐゴシック" charset="0"/>
            </a:endParaRPr>
          </a:p>
          <a:p>
            <a:pPr eaLnBrk="1" hangingPunct="1">
              <a:buFont typeface="Arial" charset="0"/>
              <a:buChar char="•"/>
            </a:pPr>
            <a:endParaRPr lang="en-US" sz="2400" dirty="0">
              <a:latin typeface="Calibri" charset="0"/>
            </a:endParaRPr>
          </a:p>
          <a:p>
            <a:pPr eaLnBrk="1" hangingPunct="1"/>
            <a:r>
              <a:rPr lang="en-US" sz="2800" b="1" dirty="0">
                <a:solidFill>
                  <a:srgbClr val="FFFF00"/>
                </a:solidFill>
                <a:latin typeface="Calibri" charset="0"/>
              </a:rPr>
              <a:t>ANSWER:</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What is bobsled?</a:t>
            </a:r>
            <a:endParaRPr lang="en-US" sz="2400" dirty="0">
              <a:solidFill>
                <a:schemeClr val="bg1"/>
              </a:solidFill>
              <a:latin typeface="Calibri" charset="0"/>
              <a:ea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scene3d>
              <a:camera prst="orthographicFront"/>
              <a:lightRig rig="balanced" dir="t">
                <a:rot lat="0" lon="0" rev="2100000"/>
              </a:lightRig>
            </a:scene3d>
            <a:sp3d extrusionH="57150" prstMaterial="metal">
              <a:bevelT w="38100" h="25400"/>
              <a:contourClr>
                <a:schemeClr val="bg2"/>
              </a:contourClr>
            </a:sp3d>
          </a:bodyPr>
          <a:lstStyle/>
          <a:p>
            <a:pPr eaLnBrk="1" fontAlgn="auto" hangingPunct="1">
              <a:spcAft>
                <a:spcPts val="0"/>
              </a:spcAft>
              <a:defRPr/>
            </a:pPr>
            <a:r>
              <a:rPr lang="en-US" spc="0" dirty="0" smtClean="0">
                <a:ln w="50800"/>
                <a:solidFill>
                  <a:schemeClr val="bg1">
                    <a:shade val="50000"/>
                  </a:schemeClr>
                </a:solidFill>
                <a:effectLst/>
                <a:ea typeface="+mj-ea"/>
              </a:rPr>
              <a:t>Women– 1000 </a:t>
            </a:r>
            <a:r>
              <a:rPr lang="en-US" spc="0" dirty="0" smtClean="0">
                <a:ln w="50800"/>
                <a:solidFill>
                  <a:schemeClr val="bg1">
                    <a:shade val="50000"/>
                  </a:schemeClr>
                </a:solidFill>
                <a:effectLst/>
                <a:ea typeface="+mj-ea"/>
              </a:rPr>
              <a:t>Points</a:t>
            </a:r>
            <a:endParaRPr lang="en-US" spc="0" dirty="0">
              <a:ln w="50800"/>
              <a:solidFill>
                <a:schemeClr val="bg1">
                  <a:shade val="50000"/>
                </a:schemeClr>
              </a:solidFill>
              <a:effectLst/>
              <a:ea typeface="+mj-ea"/>
            </a:endParaRPr>
          </a:p>
        </p:txBody>
      </p:sp>
      <p:sp>
        <p:nvSpPr>
          <p:cNvPr id="4" name="Left Arrow 3">
            <a:hlinkClick r:id="rId3" action="ppaction://hlinksldjump"/>
          </p:cNvPr>
          <p:cNvSpPr/>
          <p:nvPr/>
        </p:nvSpPr>
        <p:spPr bwMode="auto">
          <a:xfrm>
            <a:off x="838200" y="5867400"/>
            <a:ext cx="990600" cy="609600"/>
          </a:xfrm>
          <a:prstGeom prst="leftArrow">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eaLnBrk="0" hangingPunct="0">
              <a:defRPr/>
            </a:pPr>
            <a:endParaRPr lang="en-US">
              <a:solidFill>
                <a:schemeClr val="tx1"/>
              </a:solidFill>
              <a:latin typeface="Times New Roman" pitchFamily="18" charset="0"/>
            </a:endParaRPr>
          </a:p>
        </p:txBody>
      </p:sp>
      <p:sp>
        <p:nvSpPr>
          <p:cNvPr id="5" name="TextBox 4"/>
          <p:cNvSpPr txBox="1">
            <a:spLocks noChangeArrowheads="1"/>
          </p:cNvSpPr>
          <p:nvPr/>
        </p:nvSpPr>
        <p:spPr bwMode="auto">
          <a:xfrm>
            <a:off x="533400" y="1371600"/>
            <a:ext cx="8229600"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800" b="1" dirty="0">
                <a:solidFill>
                  <a:srgbClr val="FFFF00"/>
                </a:solidFill>
                <a:latin typeface="Calibri" charset="0"/>
              </a:rPr>
              <a:t>QUESTION:</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Before becoming the first African American to qualify for the Olympics, along with teammate </a:t>
            </a:r>
            <a:r>
              <a:rPr lang="en-US" sz="2400" dirty="0" err="1" smtClean="0">
                <a:solidFill>
                  <a:schemeClr val="bg1"/>
                </a:solidFill>
                <a:latin typeface="Calibri" charset="0"/>
                <a:ea typeface="ＭＳ Ｐゴシック" charset="0"/>
              </a:rPr>
              <a:t>Tydie</a:t>
            </a:r>
            <a:r>
              <a:rPr lang="en-US" sz="2400" dirty="0" smtClean="0">
                <a:solidFill>
                  <a:schemeClr val="bg1"/>
                </a:solidFill>
                <a:latin typeface="Calibri" charset="0"/>
                <a:ea typeface="ＭＳ Ｐゴシック" charset="0"/>
              </a:rPr>
              <a:t> Pickett, Louis Stokes was an outstanding performer for Malden High School in this New England state.</a:t>
            </a:r>
            <a:endParaRPr lang="en-US" sz="2400" dirty="0">
              <a:solidFill>
                <a:schemeClr val="bg1"/>
              </a:solidFill>
              <a:latin typeface="Calibri" charset="0"/>
              <a:ea typeface="ＭＳ Ｐゴシック" charset="0"/>
            </a:endParaRPr>
          </a:p>
          <a:p>
            <a:pPr eaLnBrk="1" hangingPunct="1">
              <a:buFont typeface="Arial" charset="0"/>
              <a:buChar char="•"/>
            </a:pPr>
            <a:endParaRPr lang="en-US" sz="2400" dirty="0">
              <a:latin typeface="Calibri" charset="0"/>
            </a:endParaRPr>
          </a:p>
          <a:p>
            <a:pPr eaLnBrk="1" hangingPunct="1"/>
            <a:r>
              <a:rPr lang="en-US" sz="2800" b="1" dirty="0">
                <a:solidFill>
                  <a:srgbClr val="FFFF00"/>
                </a:solidFill>
                <a:latin typeface="Calibri" charset="0"/>
              </a:rPr>
              <a:t>ANSWER:</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What is Massachusetts?</a:t>
            </a:r>
            <a:endParaRPr lang="en-US" sz="2400" dirty="0">
              <a:solidFill>
                <a:schemeClr val="bg1"/>
              </a:solidFill>
              <a:latin typeface="Calibri" charset="0"/>
              <a:ea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scene3d>
              <a:camera prst="orthographicFront"/>
              <a:lightRig rig="balanced" dir="t">
                <a:rot lat="0" lon="0" rev="2100000"/>
              </a:lightRig>
            </a:scene3d>
            <a:sp3d extrusionH="57150" prstMaterial="metal">
              <a:bevelT w="38100" h="25400"/>
              <a:contourClr>
                <a:schemeClr val="bg2"/>
              </a:contourClr>
            </a:sp3d>
          </a:bodyPr>
          <a:lstStyle/>
          <a:p>
            <a:pPr eaLnBrk="1" fontAlgn="auto" hangingPunct="1">
              <a:spcAft>
                <a:spcPts val="0"/>
              </a:spcAft>
              <a:defRPr/>
            </a:pPr>
            <a:r>
              <a:rPr lang="en-US" spc="0" dirty="0" smtClean="0">
                <a:ln w="50800"/>
                <a:solidFill>
                  <a:schemeClr val="bg1">
                    <a:shade val="50000"/>
                  </a:schemeClr>
                </a:solidFill>
                <a:effectLst/>
                <a:ea typeface="+mj-ea"/>
              </a:rPr>
              <a:t>Olympics– </a:t>
            </a:r>
            <a:r>
              <a:rPr lang="en-US" spc="0" dirty="0" smtClean="0">
                <a:ln w="50800"/>
                <a:solidFill>
                  <a:schemeClr val="bg1">
                    <a:shade val="50000"/>
                  </a:schemeClr>
                </a:solidFill>
                <a:effectLst/>
                <a:ea typeface="+mj-ea"/>
              </a:rPr>
              <a:t>200</a:t>
            </a:r>
            <a:r>
              <a:rPr lang="en-US" spc="0" dirty="0" smtClean="0">
                <a:ln w="50800"/>
                <a:solidFill>
                  <a:schemeClr val="bg1">
                    <a:shade val="50000"/>
                  </a:schemeClr>
                </a:solidFill>
                <a:effectLst/>
                <a:ea typeface="+mj-ea"/>
              </a:rPr>
              <a:t> </a:t>
            </a:r>
            <a:r>
              <a:rPr lang="en-US" spc="0" dirty="0" smtClean="0">
                <a:ln w="50800"/>
                <a:solidFill>
                  <a:schemeClr val="bg1">
                    <a:shade val="50000"/>
                  </a:schemeClr>
                </a:solidFill>
                <a:effectLst/>
                <a:ea typeface="+mj-ea"/>
              </a:rPr>
              <a:t>Points</a:t>
            </a:r>
            <a:endParaRPr lang="en-US" spc="0" dirty="0">
              <a:ln w="50800"/>
              <a:solidFill>
                <a:schemeClr val="bg1">
                  <a:shade val="50000"/>
                </a:schemeClr>
              </a:solidFill>
              <a:effectLst/>
              <a:ea typeface="+mj-ea"/>
            </a:endParaRPr>
          </a:p>
        </p:txBody>
      </p:sp>
      <p:sp>
        <p:nvSpPr>
          <p:cNvPr id="3" name="TextBox 2"/>
          <p:cNvSpPr txBox="1">
            <a:spLocks noChangeArrowheads="1"/>
          </p:cNvSpPr>
          <p:nvPr/>
        </p:nvSpPr>
        <p:spPr bwMode="auto">
          <a:xfrm>
            <a:off x="533400" y="1371600"/>
            <a:ext cx="8229600" cy="3539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800" b="1" dirty="0">
                <a:solidFill>
                  <a:srgbClr val="FFFF00"/>
                </a:solidFill>
                <a:latin typeface="Calibri" charset="0"/>
              </a:rPr>
              <a:t>QUESTION:</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John Baxter “Doc” Taylor became the first African American to win a gold medal in the Olympics </a:t>
            </a:r>
            <a:r>
              <a:rPr lang="en-US" sz="2400" dirty="0" smtClean="0">
                <a:solidFill>
                  <a:schemeClr val="bg1"/>
                </a:solidFill>
                <a:latin typeface="Calibri" charset="0"/>
                <a:ea typeface="ＭＳ Ｐゴシック" charset="0"/>
              </a:rPr>
              <a:t>when he won gold in the 1908 Olympics held in this English city.</a:t>
            </a:r>
            <a:endParaRPr lang="en-US" sz="2400" dirty="0" smtClean="0">
              <a:solidFill>
                <a:schemeClr val="bg1"/>
              </a:solidFill>
              <a:latin typeface="Calibri" charset="0"/>
              <a:ea typeface="ＭＳ Ｐゴシック" charset="0"/>
            </a:endParaRPr>
          </a:p>
          <a:p>
            <a:pPr eaLnBrk="1" hangingPunct="1">
              <a:buFont typeface="Arial" charset="0"/>
              <a:buChar char="•"/>
            </a:pPr>
            <a:endParaRPr lang="en-US" sz="2400" dirty="0" smtClean="0">
              <a:latin typeface="Calibri" charset="0"/>
            </a:endParaRPr>
          </a:p>
          <a:p>
            <a:pPr eaLnBrk="1" hangingPunct="1"/>
            <a:r>
              <a:rPr lang="en-US" sz="2800" b="1" dirty="0" smtClean="0">
                <a:solidFill>
                  <a:srgbClr val="FFFF00"/>
                </a:solidFill>
                <a:latin typeface="Calibri" charset="0"/>
              </a:rPr>
              <a:t>ANSWER</a:t>
            </a:r>
            <a:r>
              <a:rPr lang="en-US" sz="2800" b="1" dirty="0">
                <a:solidFill>
                  <a:srgbClr val="FFFF00"/>
                </a:solidFill>
                <a:latin typeface="Calibri" charset="0"/>
              </a:rPr>
              <a:t>:</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What is London?</a:t>
            </a:r>
            <a:endParaRPr lang="en-US" sz="2400" dirty="0">
              <a:solidFill>
                <a:schemeClr val="bg1"/>
              </a:solidFill>
              <a:latin typeface="Calibri" charset="0"/>
              <a:ea typeface="ＭＳ Ｐゴシック" charset="0"/>
            </a:endParaRPr>
          </a:p>
        </p:txBody>
      </p:sp>
      <p:sp>
        <p:nvSpPr>
          <p:cNvPr id="4" name="Left Arrow 3">
            <a:hlinkClick r:id="rId3" action="ppaction://hlinksldjump"/>
          </p:cNvPr>
          <p:cNvSpPr/>
          <p:nvPr/>
        </p:nvSpPr>
        <p:spPr bwMode="auto">
          <a:xfrm>
            <a:off x="838200" y="5867400"/>
            <a:ext cx="990600" cy="609600"/>
          </a:xfrm>
          <a:prstGeom prst="leftArrow">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eaLnBrk="0" hangingPunct="0">
              <a:defRPr/>
            </a:pPr>
            <a:endParaRPr lang="en-US">
              <a:solidFill>
                <a:schemeClr val="tx1"/>
              </a:solidFill>
              <a:latin typeface="Times New Roman" pitchFamily="18"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scene3d>
              <a:camera prst="orthographicFront"/>
              <a:lightRig rig="balanced" dir="t">
                <a:rot lat="0" lon="0" rev="2100000"/>
              </a:lightRig>
            </a:scene3d>
            <a:sp3d extrusionH="57150" prstMaterial="metal">
              <a:bevelT w="38100" h="25400"/>
              <a:contourClr>
                <a:schemeClr val="bg2"/>
              </a:contourClr>
            </a:sp3d>
          </a:bodyPr>
          <a:lstStyle/>
          <a:p>
            <a:pPr eaLnBrk="1" fontAlgn="auto" hangingPunct="1">
              <a:spcAft>
                <a:spcPts val="0"/>
              </a:spcAft>
              <a:defRPr/>
            </a:pPr>
            <a:r>
              <a:rPr lang="en-US" spc="0" dirty="0" smtClean="0">
                <a:ln w="50800"/>
                <a:solidFill>
                  <a:schemeClr val="bg1">
                    <a:shade val="50000"/>
                  </a:schemeClr>
                </a:solidFill>
                <a:effectLst/>
                <a:ea typeface="+mj-ea"/>
              </a:rPr>
              <a:t>Olympics– 400 </a:t>
            </a:r>
            <a:r>
              <a:rPr lang="en-US" spc="0" dirty="0" smtClean="0">
                <a:ln w="50800"/>
                <a:solidFill>
                  <a:schemeClr val="bg1">
                    <a:shade val="50000"/>
                  </a:schemeClr>
                </a:solidFill>
                <a:effectLst/>
                <a:ea typeface="+mj-ea"/>
              </a:rPr>
              <a:t>Points</a:t>
            </a:r>
            <a:endParaRPr lang="en-US" spc="0" dirty="0">
              <a:ln w="50800"/>
              <a:solidFill>
                <a:schemeClr val="bg1">
                  <a:shade val="50000"/>
                </a:schemeClr>
              </a:solidFill>
              <a:effectLst/>
              <a:ea typeface="+mj-ea"/>
            </a:endParaRPr>
          </a:p>
        </p:txBody>
      </p:sp>
      <p:sp>
        <p:nvSpPr>
          <p:cNvPr id="4" name="Left Arrow 3">
            <a:hlinkClick r:id="rId3" action="ppaction://hlinksldjump"/>
          </p:cNvPr>
          <p:cNvSpPr/>
          <p:nvPr/>
        </p:nvSpPr>
        <p:spPr bwMode="auto">
          <a:xfrm>
            <a:off x="838200" y="5867400"/>
            <a:ext cx="990600" cy="609600"/>
          </a:xfrm>
          <a:prstGeom prst="leftArrow">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eaLnBrk="0" hangingPunct="0">
              <a:defRPr/>
            </a:pPr>
            <a:endParaRPr lang="en-US">
              <a:solidFill>
                <a:schemeClr val="tx1"/>
              </a:solidFill>
              <a:latin typeface="Times New Roman" pitchFamily="18" charset="0"/>
            </a:endParaRPr>
          </a:p>
        </p:txBody>
      </p:sp>
      <p:sp>
        <p:nvSpPr>
          <p:cNvPr id="6" name="TextBox 5"/>
          <p:cNvSpPr txBox="1">
            <a:spLocks noChangeArrowheads="1"/>
          </p:cNvSpPr>
          <p:nvPr/>
        </p:nvSpPr>
        <p:spPr bwMode="auto">
          <a:xfrm>
            <a:off x="533400" y="1371600"/>
            <a:ext cx="8229600"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800" b="1" dirty="0">
                <a:solidFill>
                  <a:srgbClr val="FFFF00"/>
                </a:solidFill>
                <a:latin typeface="Calibri" charset="0"/>
              </a:rPr>
              <a:t>QUESTION:</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After the 1940 and 1944 Olympics were cancelled because of this, Alice Coachman became the first African American woman from any country to win an Olympic Gold Medal when she took gold in the 1948 Olympics.</a:t>
            </a:r>
            <a:endParaRPr lang="en-US" sz="2400" dirty="0">
              <a:solidFill>
                <a:schemeClr val="bg1"/>
              </a:solidFill>
              <a:latin typeface="Calibri" charset="0"/>
              <a:ea typeface="ＭＳ Ｐゴシック" charset="0"/>
            </a:endParaRPr>
          </a:p>
          <a:p>
            <a:pPr eaLnBrk="1" hangingPunct="1">
              <a:buFont typeface="Arial" charset="0"/>
              <a:buChar char="•"/>
            </a:pPr>
            <a:endParaRPr lang="en-US" sz="2400" dirty="0">
              <a:latin typeface="Calibri" charset="0"/>
            </a:endParaRPr>
          </a:p>
          <a:p>
            <a:pPr eaLnBrk="1" hangingPunct="1"/>
            <a:r>
              <a:rPr lang="en-US" sz="2800" b="1" dirty="0">
                <a:solidFill>
                  <a:srgbClr val="FFFF00"/>
                </a:solidFill>
                <a:latin typeface="Calibri" charset="0"/>
              </a:rPr>
              <a:t>ANSWER:</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What is World War II?</a:t>
            </a:r>
            <a:endParaRPr lang="en-US" sz="2400" dirty="0">
              <a:solidFill>
                <a:schemeClr val="bg1"/>
              </a:solidFill>
              <a:latin typeface="Calibri" charset="0"/>
              <a:ea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scene3d>
              <a:camera prst="orthographicFront"/>
              <a:lightRig rig="balanced" dir="t">
                <a:rot lat="0" lon="0" rev="2100000"/>
              </a:lightRig>
            </a:scene3d>
            <a:sp3d extrusionH="57150" prstMaterial="metal">
              <a:bevelT w="38100" h="25400"/>
              <a:contourClr>
                <a:schemeClr val="bg2"/>
              </a:contourClr>
            </a:sp3d>
          </a:bodyPr>
          <a:lstStyle/>
          <a:p>
            <a:pPr eaLnBrk="1" fontAlgn="auto" hangingPunct="1">
              <a:spcAft>
                <a:spcPts val="0"/>
              </a:spcAft>
              <a:defRPr/>
            </a:pPr>
            <a:r>
              <a:rPr lang="en-US" spc="0" dirty="0" smtClean="0">
                <a:ln w="50800"/>
                <a:solidFill>
                  <a:schemeClr val="bg1">
                    <a:shade val="50000"/>
                  </a:schemeClr>
                </a:solidFill>
                <a:effectLst/>
                <a:ea typeface="+mj-ea"/>
              </a:rPr>
              <a:t>Olympics– 600 </a:t>
            </a:r>
            <a:r>
              <a:rPr lang="en-US" spc="0" dirty="0" smtClean="0">
                <a:ln w="50800"/>
                <a:solidFill>
                  <a:schemeClr val="bg1">
                    <a:shade val="50000"/>
                  </a:schemeClr>
                </a:solidFill>
                <a:effectLst/>
                <a:ea typeface="+mj-ea"/>
              </a:rPr>
              <a:t>Points</a:t>
            </a:r>
            <a:endParaRPr lang="en-US" spc="0" dirty="0">
              <a:ln w="50800"/>
              <a:solidFill>
                <a:schemeClr val="bg1">
                  <a:shade val="50000"/>
                </a:schemeClr>
              </a:solidFill>
              <a:effectLst/>
              <a:ea typeface="+mj-ea"/>
            </a:endParaRPr>
          </a:p>
        </p:txBody>
      </p:sp>
      <p:sp>
        <p:nvSpPr>
          <p:cNvPr id="4" name="Left Arrow 3">
            <a:hlinkClick r:id="rId3" action="ppaction://hlinksldjump"/>
          </p:cNvPr>
          <p:cNvSpPr/>
          <p:nvPr/>
        </p:nvSpPr>
        <p:spPr bwMode="auto">
          <a:xfrm>
            <a:off x="838200" y="5867400"/>
            <a:ext cx="990600" cy="609600"/>
          </a:xfrm>
          <a:prstGeom prst="leftArrow">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eaLnBrk="0" hangingPunct="0">
              <a:defRPr/>
            </a:pPr>
            <a:endParaRPr lang="en-US">
              <a:solidFill>
                <a:schemeClr val="tx1"/>
              </a:solidFill>
              <a:latin typeface="Times New Roman" pitchFamily="18" charset="0"/>
            </a:endParaRPr>
          </a:p>
        </p:txBody>
      </p:sp>
      <p:sp>
        <p:nvSpPr>
          <p:cNvPr id="5" name="TextBox 4"/>
          <p:cNvSpPr txBox="1">
            <a:spLocks noChangeArrowheads="1"/>
          </p:cNvSpPr>
          <p:nvPr/>
        </p:nvSpPr>
        <p:spPr bwMode="auto">
          <a:xfrm>
            <a:off x="533400" y="1371600"/>
            <a:ext cx="8229600" cy="3539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800" b="1" dirty="0">
                <a:solidFill>
                  <a:srgbClr val="FFFF00"/>
                </a:solidFill>
                <a:latin typeface="Calibri" charset="0"/>
              </a:rPr>
              <a:t>QUESTION:</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In 1924, </a:t>
            </a:r>
            <a:r>
              <a:rPr lang="en-US" sz="2400" dirty="0" err="1" smtClean="0">
                <a:solidFill>
                  <a:schemeClr val="bg1"/>
                </a:solidFill>
                <a:latin typeface="Calibri" charset="0"/>
                <a:ea typeface="ＭＳ Ｐゴシック" charset="0"/>
              </a:rPr>
              <a:t>DeHart</a:t>
            </a:r>
            <a:r>
              <a:rPr lang="en-US" sz="2400" dirty="0" smtClean="0">
                <a:solidFill>
                  <a:schemeClr val="bg1"/>
                </a:solidFill>
                <a:latin typeface="Calibri" charset="0"/>
                <a:ea typeface="ＭＳ Ｐゴシック" charset="0"/>
              </a:rPr>
              <a:t> Hubbard became the first African American to win a gold medal as an individual in the Olympics when he leaped 24 feet 5 and ½ inches in this event.</a:t>
            </a:r>
            <a:endParaRPr lang="en-US" sz="2400" dirty="0">
              <a:solidFill>
                <a:schemeClr val="bg1"/>
              </a:solidFill>
              <a:latin typeface="Calibri" charset="0"/>
              <a:ea typeface="ＭＳ Ｐゴシック" charset="0"/>
            </a:endParaRPr>
          </a:p>
          <a:p>
            <a:pPr eaLnBrk="1" hangingPunct="1">
              <a:buFont typeface="Arial" charset="0"/>
              <a:buChar char="•"/>
            </a:pPr>
            <a:endParaRPr lang="en-US" sz="2400" dirty="0">
              <a:latin typeface="Calibri" charset="0"/>
            </a:endParaRPr>
          </a:p>
          <a:p>
            <a:pPr eaLnBrk="1" hangingPunct="1"/>
            <a:r>
              <a:rPr lang="en-US" sz="2800" b="1" dirty="0">
                <a:solidFill>
                  <a:srgbClr val="FFFF00"/>
                </a:solidFill>
                <a:latin typeface="Calibri" charset="0"/>
              </a:rPr>
              <a:t>ANSWER:</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What is the long jump?</a:t>
            </a:r>
            <a:endParaRPr lang="en-US" sz="2400" dirty="0">
              <a:solidFill>
                <a:schemeClr val="bg1"/>
              </a:solidFill>
              <a:latin typeface="Calibri" charset="0"/>
              <a:ea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scene3d>
              <a:camera prst="orthographicFront"/>
              <a:lightRig rig="balanced" dir="t">
                <a:rot lat="0" lon="0" rev="2100000"/>
              </a:lightRig>
            </a:scene3d>
            <a:sp3d extrusionH="57150" prstMaterial="metal">
              <a:bevelT w="38100" h="25400"/>
              <a:contourClr>
                <a:schemeClr val="bg2"/>
              </a:contourClr>
            </a:sp3d>
          </a:bodyPr>
          <a:lstStyle/>
          <a:p>
            <a:pPr eaLnBrk="1" fontAlgn="auto" hangingPunct="1">
              <a:spcAft>
                <a:spcPts val="0"/>
              </a:spcAft>
              <a:defRPr/>
            </a:pPr>
            <a:r>
              <a:rPr lang="en-US" spc="0" dirty="0" smtClean="0">
                <a:ln w="50800"/>
                <a:solidFill>
                  <a:schemeClr val="bg1">
                    <a:shade val="50000"/>
                  </a:schemeClr>
                </a:solidFill>
                <a:effectLst/>
                <a:ea typeface="+mj-ea"/>
              </a:rPr>
              <a:t>Olympics– 800 </a:t>
            </a:r>
            <a:r>
              <a:rPr lang="en-US" spc="0" dirty="0" smtClean="0">
                <a:ln w="50800"/>
                <a:solidFill>
                  <a:schemeClr val="bg1">
                    <a:shade val="50000"/>
                  </a:schemeClr>
                </a:solidFill>
                <a:effectLst/>
                <a:ea typeface="+mj-ea"/>
              </a:rPr>
              <a:t>Points</a:t>
            </a:r>
            <a:endParaRPr lang="en-US" spc="0" dirty="0">
              <a:ln w="50800"/>
              <a:solidFill>
                <a:schemeClr val="bg1">
                  <a:shade val="50000"/>
                </a:schemeClr>
              </a:solidFill>
              <a:effectLst/>
              <a:ea typeface="+mj-ea"/>
            </a:endParaRPr>
          </a:p>
        </p:txBody>
      </p:sp>
      <p:sp>
        <p:nvSpPr>
          <p:cNvPr id="4" name="Left Arrow 3">
            <a:hlinkClick r:id="rId3" action="ppaction://hlinksldjump"/>
          </p:cNvPr>
          <p:cNvSpPr/>
          <p:nvPr/>
        </p:nvSpPr>
        <p:spPr bwMode="auto">
          <a:xfrm>
            <a:off x="838200" y="5867400"/>
            <a:ext cx="990600" cy="609600"/>
          </a:xfrm>
          <a:prstGeom prst="leftArrow">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eaLnBrk="0" hangingPunct="0">
              <a:defRPr/>
            </a:pPr>
            <a:endParaRPr lang="en-US">
              <a:solidFill>
                <a:schemeClr val="tx1"/>
              </a:solidFill>
              <a:latin typeface="Times New Roman" pitchFamily="18" charset="0"/>
            </a:endParaRPr>
          </a:p>
        </p:txBody>
      </p:sp>
      <p:sp>
        <p:nvSpPr>
          <p:cNvPr id="5" name="TextBox 4"/>
          <p:cNvSpPr txBox="1">
            <a:spLocks noChangeArrowheads="1"/>
          </p:cNvSpPr>
          <p:nvPr/>
        </p:nvSpPr>
        <p:spPr bwMode="auto">
          <a:xfrm>
            <a:off x="533400" y="1371600"/>
            <a:ext cx="82296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800" b="1" dirty="0">
                <a:solidFill>
                  <a:srgbClr val="FFFF00"/>
                </a:solidFill>
                <a:latin typeface="Calibri" charset="0"/>
              </a:rPr>
              <a:t>QUESTION:</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George </a:t>
            </a:r>
            <a:r>
              <a:rPr lang="en-US" sz="2400" dirty="0" err="1" smtClean="0">
                <a:solidFill>
                  <a:schemeClr val="bg1"/>
                </a:solidFill>
                <a:latin typeface="Calibri" charset="0"/>
                <a:ea typeface="ＭＳ Ｐゴシック" charset="0"/>
              </a:rPr>
              <a:t>Poage</a:t>
            </a:r>
            <a:r>
              <a:rPr lang="en-US" sz="2400" dirty="0" smtClean="0">
                <a:solidFill>
                  <a:schemeClr val="bg1"/>
                </a:solidFill>
                <a:latin typeface="Calibri" charset="0"/>
                <a:ea typeface="ＭＳ Ｐゴシック" charset="0"/>
              </a:rPr>
              <a:t>, the first African American to ever win an Olympic medal, won bronze in this track event.</a:t>
            </a:r>
            <a:endParaRPr lang="en-US" sz="2400" dirty="0">
              <a:solidFill>
                <a:schemeClr val="bg1"/>
              </a:solidFill>
              <a:latin typeface="Calibri" charset="0"/>
              <a:ea typeface="ＭＳ Ｐゴシック" charset="0"/>
            </a:endParaRPr>
          </a:p>
          <a:p>
            <a:pPr eaLnBrk="1" hangingPunct="1">
              <a:buFont typeface="Arial" charset="0"/>
              <a:buChar char="•"/>
            </a:pPr>
            <a:endParaRPr lang="en-US" sz="2400" dirty="0">
              <a:latin typeface="Calibri" charset="0"/>
            </a:endParaRPr>
          </a:p>
          <a:p>
            <a:pPr eaLnBrk="1" hangingPunct="1"/>
            <a:r>
              <a:rPr lang="en-US" sz="2800" b="1" dirty="0">
                <a:solidFill>
                  <a:srgbClr val="FFFF00"/>
                </a:solidFill>
                <a:latin typeface="Calibri" charset="0"/>
              </a:rPr>
              <a:t>ANSWER:</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What are the hurdles?</a:t>
            </a:r>
            <a:endParaRPr lang="en-US" sz="2400" dirty="0">
              <a:solidFill>
                <a:schemeClr val="bg1"/>
              </a:solidFill>
              <a:latin typeface="Calibri" charset="0"/>
              <a:ea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scene3d>
              <a:camera prst="orthographicFront"/>
              <a:lightRig rig="balanced" dir="t">
                <a:rot lat="0" lon="0" rev="2100000"/>
              </a:lightRig>
            </a:scene3d>
            <a:sp3d extrusionH="57150" prstMaterial="metal">
              <a:bevelT w="38100" h="25400"/>
              <a:contourClr>
                <a:schemeClr val="bg2"/>
              </a:contourClr>
            </a:sp3d>
          </a:bodyPr>
          <a:lstStyle/>
          <a:p>
            <a:pPr eaLnBrk="1" fontAlgn="auto" hangingPunct="1">
              <a:spcAft>
                <a:spcPts val="0"/>
              </a:spcAft>
              <a:defRPr/>
            </a:pPr>
            <a:r>
              <a:rPr lang="en-US" spc="0" dirty="0" smtClean="0">
                <a:ln w="50800"/>
                <a:solidFill>
                  <a:schemeClr val="bg1">
                    <a:shade val="50000"/>
                  </a:schemeClr>
                </a:solidFill>
                <a:effectLst/>
                <a:ea typeface="+mj-ea"/>
              </a:rPr>
              <a:t>Olympics– 1000 </a:t>
            </a:r>
            <a:r>
              <a:rPr lang="en-US" spc="0" dirty="0" smtClean="0">
                <a:ln w="50800"/>
                <a:solidFill>
                  <a:schemeClr val="bg1">
                    <a:shade val="50000"/>
                  </a:schemeClr>
                </a:solidFill>
                <a:effectLst/>
                <a:ea typeface="+mj-ea"/>
              </a:rPr>
              <a:t>Points</a:t>
            </a:r>
            <a:endParaRPr lang="en-US" spc="0" dirty="0">
              <a:ln w="50800"/>
              <a:solidFill>
                <a:schemeClr val="bg1">
                  <a:shade val="50000"/>
                </a:schemeClr>
              </a:solidFill>
              <a:effectLst/>
              <a:ea typeface="+mj-ea"/>
            </a:endParaRPr>
          </a:p>
        </p:txBody>
      </p:sp>
      <p:sp>
        <p:nvSpPr>
          <p:cNvPr id="4" name="Left Arrow 3">
            <a:hlinkClick r:id="rId3" action="ppaction://hlinksldjump"/>
          </p:cNvPr>
          <p:cNvSpPr/>
          <p:nvPr/>
        </p:nvSpPr>
        <p:spPr bwMode="auto">
          <a:xfrm>
            <a:off x="838200" y="5867400"/>
            <a:ext cx="990600" cy="609600"/>
          </a:xfrm>
          <a:prstGeom prst="leftArrow">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eaLnBrk="0" hangingPunct="0">
              <a:defRPr/>
            </a:pPr>
            <a:endParaRPr lang="en-US">
              <a:solidFill>
                <a:schemeClr val="tx1"/>
              </a:solidFill>
              <a:latin typeface="Times New Roman" pitchFamily="18" charset="0"/>
            </a:endParaRPr>
          </a:p>
        </p:txBody>
      </p:sp>
      <p:sp>
        <p:nvSpPr>
          <p:cNvPr id="5" name="TextBox 4"/>
          <p:cNvSpPr txBox="1">
            <a:spLocks noChangeArrowheads="1"/>
          </p:cNvSpPr>
          <p:nvPr/>
        </p:nvSpPr>
        <p:spPr bwMode="auto">
          <a:xfrm>
            <a:off x="533400" y="1371600"/>
            <a:ext cx="8229600"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800" b="1" dirty="0">
                <a:solidFill>
                  <a:srgbClr val="FFFF00"/>
                </a:solidFill>
                <a:latin typeface="Calibri" charset="0"/>
              </a:rPr>
              <a:t>QUESTION:</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In the 1988 Winter Olympics in Calgary, Debi Thomas became the first African American woman to win a medal at the Winter Olympic Games when she won the bronze medal while competing in this sport.</a:t>
            </a:r>
            <a:endParaRPr lang="en-US" sz="2400" dirty="0">
              <a:solidFill>
                <a:schemeClr val="bg1"/>
              </a:solidFill>
              <a:latin typeface="Calibri" charset="0"/>
              <a:ea typeface="ＭＳ Ｐゴシック" charset="0"/>
            </a:endParaRPr>
          </a:p>
          <a:p>
            <a:pPr eaLnBrk="1" hangingPunct="1">
              <a:buFont typeface="Arial" charset="0"/>
              <a:buChar char="•"/>
            </a:pPr>
            <a:endParaRPr lang="en-US" sz="2400" dirty="0">
              <a:latin typeface="Calibri" charset="0"/>
            </a:endParaRPr>
          </a:p>
          <a:p>
            <a:pPr eaLnBrk="1" hangingPunct="1"/>
            <a:r>
              <a:rPr lang="en-US" sz="2800" b="1" dirty="0">
                <a:solidFill>
                  <a:srgbClr val="FFFF00"/>
                </a:solidFill>
                <a:latin typeface="Calibri" charset="0"/>
              </a:rPr>
              <a:t>ANSWER:</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What is figure skating?</a:t>
            </a:r>
            <a:endParaRPr lang="en-US" sz="2400" dirty="0">
              <a:solidFill>
                <a:schemeClr val="bg1"/>
              </a:solidFill>
              <a:latin typeface="Calibri" charset="0"/>
              <a:ea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scene3d>
              <a:camera prst="orthographicFront"/>
              <a:lightRig rig="balanced" dir="t">
                <a:rot lat="0" lon="0" rev="2100000"/>
              </a:lightRig>
            </a:scene3d>
            <a:sp3d extrusionH="57150" prstMaterial="metal">
              <a:bevelT w="38100" h="25400"/>
              <a:contourClr>
                <a:schemeClr val="bg2"/>
              </a:contourClr>
            </a:sp3d>
          </a:bodyPr>
          <a:lstStyle/>
          <a:p>
            <a:pPr eaLnBrk="1" fontAlgn="auto" hangingPunct="1">
              <a:spcAft>
                <a:spcPts val="0"/>
              </a:spcAft>
              <a:defRPr/>
            </a:pPr>
            <a:r>
              <a:rPr lang="en-US" spc="0" dirty="0" smtClean="0">
                <a:ln w="50800"/>
                <a:solidFill>
                  <a:schemeClr val="bg1">
                    <a:shade val="50000"/>
                  </a:schemeClr>
                </a:solidFill>
                <a:effectLst/>
                <a:ea typeface="+mj-ea"/>
              </a:rPr>
              <a:t>Baseball– 200 </a:t>
            </a:r>
            <a:r>
              <a:rPr lang="en-US" spc="0" dirty="0" smtClean="0">
                <a:ln w="50800"/>
                <a:solidFill>
                  <a:schemeClr val="bg1">
                    <a:shade val="50000"/>
                  </a:schemeClr>
                </a:solidFill>
                <a:effectLst/>
                <a:ea typeface="+mj-ea"/>
              </a:rPr>
              <a:t>Points</a:t>
            </a:r>
            <a:endParaRPr lang="en-US" spc="0" dirty="0">
              <a:ln w="50800"/>
              <a:solidFill>
                <a:schemeClr val="bg1">
                  <a:shade val="50000"/>
                </a:schemeClr>
              </a:solidFill>
              <a:effectLst/>
              <a:ea typeface="+mj-ea"/>
            </a:endParaRPr>
          </a:p>
        </p:txBody>
      </p:sp>
      <p:sp>
        <p:nvSpPr>
          <p:cNvPr id="4" name="Left Arrow 3">
            <a:hlinkClick r:id="rId3" action="ppaction://hlinksldjump"/>
          </p:cNvPr>
          <p:cNvSpPr/>
          <p:nvPr/>
        </p:nvSpPr>
        <p:spPr bwMode="auto">
          <a:xfrm>
            <a:off x="838200" y="5867400"/>
            <a:ext cx="990600" cy="609600"/>
          </a:xfrm>
          <a:prstGeom prst="leftArrow">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eaLnBrk="0" hangingPunct="0">
              <a:defRPr/>
            </a:pPr>
            <a:endParaRPr lang="en-US">
              <a:solidFill>
                <a:schemeClr val="tx1"/>
              </a:solidFill>
              <a:latin typeface="Times New Roman" pitchFamily="18" charset="0"/>
            </a:endParaRPr>
          </a:p>
        </p:txBody>
      </p:sp>
      <p:sp>
        <p:nvSpPr>
          <p:cNvPr id="5" name="TextBox 4"/>
          <p:cNvSpPr txBox="1">
            <a:spLocks noChangeArrowheads="1"/>
          </p:cNvSpPr>
          <p:nvPr/>
        </p:nvSpPr>
        <p:spPr bwMode="auto">
          <a:xfrm>
            <a:off x="533400" y="1371600"/>
            <a:ext cx="8229600" cy="3539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800" b="1" dirty="0">
                <a:solidFill>
                  <a:srgbClr val="FFFF00"/>
                </a:solidFill>
                <a:latin typeface="Calibri" charset="0"/>
              </a:rPr>
              <a:t>QUESTION:</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Jackie Robinson won the National League Rookie of the Year award </a:t>
            </a:r>
            <a:r>
              <a:rPr lang="en-US" sz="2400" dirty="0" smtClean="0">
                <a:solidFill>
                  <a:schemeClr val="bg1"/>
                </a:solidFill>
                <a:latin typeface="Calibri" charset="0"/>
                <a:ea typeface="ＭＳ Ｐゴシック" charset="0"/>
              </a:rPr>
              <a:t>for his terrific play in this debut season, then won this even more prestigious award two years later.</a:t>
            </a:r>
            <a:endParaRPr lang="en-US" sz="2400" dirty="0">
              <a:solidFill>
                <a:schemeClr val="bg1"/>
              </a:solidFill>
              <a:latin typeface="Calibri" charset="0"/>
              <a:ea typeface="ＭＳ Ｐゴシック" charset="0"/>
            </a:endParaRPr>
          </a:p>
          <a:p>
            <a:pPr eaLnBrk="1" hangingPunct="1">
              <a:buFont typeface="Arial" charset="0"/>
              <a:buChar char="•"/>
            </a:pPr>
            <a:endParaRPr lang="en-US" sz="2400" dirty="0">
              <a:latin typeface="Calibri" charset="0"/>
            </a:endParaRPr>
          </a:p>
          <a:p>
            <a:pPr eaLnBrk="1" hangingPunct="1"/>
            <a:r>
              <a:rPr lang="en-US" sz="2800" b="1" dirty="0">
                <a:solidFill>
                  <a:srgbClr val="FFFF00"/>
                </a:solidFill>
                <a:latin typeface="Calibri" charset="0"/>
              </a:rPr>
              <a:t>ANSWER:</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What is the (National League) Most Valuable Player award?</a:t>
            </a:r>
            <a:endParaRPr lang="en-US" sz="2400" dirty="0">
              <a:solidFill>
                <a:schemeClr val="bg1"/>
              </a:solidFill>
              <a:latin typeface="Calibri" charset="0"/>
              <a:ea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scene3d>
              <a:camera prst="orthographicFront"/>
              <a:lightRig rig="balanced" dir="t">
                <a:rot lat="0" lon="0" rev="2100000"/>
              </a:lightRig>
            </a:scene3d>
            <a:sp3d extrusionH="57150" prstMaterial="metal">
              <a:bevelT w="38100" h="25400"/>
              <a:contourClr>
                <a:schemeClr val="bg2"/>
              </a:contourClr>
            </a:sp3d>
          </a:bodyPr>
          <a:lstStyle/>
          <a:p>
            <a:pPr eaLnBrk="1" fontAlgn="auto" hangingPunct="1">
              <a:spcAft>
                <a:spcPts val="0"/>
              </a:spcAft>
              <a:defRPr/>
            </a:pPr>
            <a:r>
              <a:rPr lang="en-US" spc="0" dirty="0" smtClean="0">
                <a:ln w="50800"/>
                <a:solidFill>
                  <a:schemeClr val="bg1">
                    <a:shade val="50000"/>
                  </a:schemeClr>
                </a:solidFill>
                <a:effectLst/>
                <a:ea typeface="+mj-ea"/>
              </a:rPr>
              <a:t>Baseball– 400 </a:t>
            </a:r>
            <a:r>
              <a:rPr lang="en-US" spc="0" dirty="0" smtClean="0">
                <a:ln w="50800"/>
                <a:solidFill>
                  <a:schemeClr val="bg1">
                    <a:shade val="50000"/>
                  </a:schemeClr>
                </a:solidFill>
                <a:effectLst/>
                <a:ea typeface="+mj-ea"/>
              </a:rPr>
              <a:t>Points</a:t>
            </a:r>
            <a:endParaRPr lang="en-US" spc="0" dirty="0">
              <a:ln w="50800"/>
              <a:solidFill>
                <a:schemeClr val="bg1">
                  <a:shade val="50000"/>
                </a:schemeClr>
              </a:solidFill>
              <a:effectLst/>
              <a:ea typeface="+mj-ea"/>
            </a:endParaRPr>
          </a:p>
        </p:txBody>
      </p:sp>
      <p:sp>
        <p:nvSpPr>
          <p:cNvPr id="4" name="Left Arrow 3">
            <a:hlinkClick r:id="rId3" action="ppaction://hlinksldjump"/>
          </p:cNvPr>
          <p:cNvSpPr/>
          <p:nvPr/>
        </p:nvSpPr>
        <p:spPr bwMode="auto">
          <a:xfrm>
            <a:off x="838200" y="5867400"/>
            <a:ext cx="990600" cy="609600"/>
          </a:xfrm>
          <a:prstGeom prst="leftArrow">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a:lstStyle/>
          <a:p>
            <a:pPr eaLnBrk="0" hangingPunct="0">
              <a:defRPr/>
            </a:pPr>
            <a:endParaRPr lang="en-US">
              <a:solidFill>
                <a:schemeClr val="tx1"/>
              </a:solidFill>
              <a:latin typeface="Times New Roman" pitchFamily="18" charset="0"/>
            </a:endParaRPr>
          </a:p>
        </p:txBody>
      </p:sp>
      <p:sp>
        <p:nvSpPr>
          <p:cNvPr id="5" name="TextBox 4"/>
          <p:cNvSpPr txBox="1">
            <a:spLocks noChangeArrowheads="1"/>
          </p:cNvSpPr>
          <p:nvPr/>
        </p:nvSpPr>
        <p:spPr bwMode="auto">
          <a:xfrm>
            <a:off x="533400" y="1371600"/>
            <a:ext cx="82296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2800" b="1" dirty="0">
                <a:solidFill>
                  <a:srgbClr val="FFFF00"/>
                </a:solidFill>
                <a:latin typeface="Calibri" charset="0"/>
              </a:rPr>
              <a:t>QUESTION:</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Larry </a:t>
            </a:r>
            <a:r>
              <a:rPr lang="en-US" sz="2400" dirty="0" err="1" smtClean="0">
                <a:solidFill>
                  <a:schemeClr val="bg1"/>
                </a:solidFill>
                <a:latin typeface="Calibri" charset="0"/>
                <a:ea typeface="ＭＳ Ｐゴシック" charset="0"/>
              </a:rPr>
              <a:t>Doby</a:t>
            </a:r>
            <a:r>
              <a:rPr lang="en-US" sz="2400" dirty="0" smtClean="0">
                <a:solidFill>
                  <a:schemeClr val="bg1"/>
                </a:solidFill>
                <a:latin typeface="Calibri" charset="0"/>
                <a:ea typeface="ＭＳ Ｐゴシック" charset="0"/>
              </a:rPr>
              <a:t>, who was the second African American to play in the major leagues in the 20</a:t>
            </a:r>
            <a:r>
              <a:rPr lang="en-US" sz="2400" baseline="30000" dirty="0" smtClean="0">
                <a:solidFill>
                  <a:schemeClr val="bg1"/>
                </a:solidFill>
                <a:latin typeface="Calibri" charset="0"/>
                <a:ea typeface="ＭＳ Ｐゴシック" charset="0"/>
              </a:rPr>
              <a:t>th</a:t>
            </a:r>
            <a:r>
              <a:rPr lang="en-US" sz="2400" dirty="0" smtClean="0">
                <a:solidFill>
                  <a:schemeClr val="bg1"/>
                </a:solidFill>
                <a:latin typeface="Calibri" charset="0"/>
                <a:ea typeface="ＭＳ Ｐゴシック" charset="0"/>
              </a:rPr>
              <a:t> century and the first to play in the American League, was also the second African American to hold this supervisory position for a major league baseball team.</a:t>
            </a:r>
            <a:endParaRPr lang="en-US" sz="2400" dirty="0">
              <a:solidFill>
                <a:schemeClr val="bg1"/>
              </a:solidFill>
              <a:latin typeface="Calibri" charset="0"/>
              <a:ea typeface="ＭＳ Ｐゴシック" charset="0"/>
            </a:endParaRPr>
          </a:p>
          <a:p>
            <a:pPr eaLnBrk="1" hangingPunct="1">
              <a:buFont typeface="Arial" charset="0"/>
              <a:buChar char="•"/>
            </a:pPr>
            <a:endParaRPr lang="en-US" sz="2400" dirty="0">
              <a:latin typeface="Calibri" charset="0"/>
            </a:endParaRPr>
          </a:p>
          <a:p>
            <a:pPr eaLnBrk="1" hangingPunct="1"/>
            <a:r>
              <a:rPr lang="en-US" sz="2800" b="1" dirty="0">
                <a:solidFill>
                  <a:srgbClr val="FFFF00"/>
                </a:solidFill>
                <a:latin typeface="Calibri" charset="0"/>
              </a:rPr>
              <a:t>ANSWER:</a:t>
            </a:r>
          </a:p>
          <a:p>
            <a:pPr eaLnBrk="1" hangingPunct="1">
              <a:buFont typeface="Arial" charset="0"/>
              <a:buChar char="•"/>
            </a:pPr>
            <a:endParaRPr lang="en-US" sz="2400" dirty="0">
              <a:latin typeface="Calibri" charset="0"/>
            </a:endParaRPr>
          </a:p>
          <a:p>
            <a:pPr lvl="1" eaLnBrk="1" hangingPunct="1">
              <a:buFont typeface="Arial" charset="0"/>
              <a:buChar char="•"/>
            </a:pPr>
            <a:r>
              <a:rPr lang="en-US" sz="2400" dirty="0" smtClean="0">
                <a:solidFill>
                  <a:schemeClr val="bg1"/>
                </a:solidFill>
                <a:latin typeface="Calibri" charset="0"/>
                <a:ea typeface="ＭＳ Ｐゴシック" charset="0"/>
              </a:rPr>
              <a:t>What is manager?</a:t>
            </a:r>
            <a:endParaRPr lang="en-US" sz="2400" dirty="0">
              <a:solidFill>
                <a:schemeClr val="bg1"/>
              </a:solidFill>
              <a:latin typeface="Calibri" charset="0"/>
              <a:ea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Jeopardy Template-4 top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b="1" dirty="0" smtClean="0">
            <a:solidFill>
              <a:srgbClr val="FFFF00"/>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212</TotalTime>
  <Words>1332</Words>
  <Application>Microsoft Macintosh PowerPoint</Application>
  <PresentationFormat>On-screen Show (4:3)</PresentationFormat>
  <Paragraphs>259</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Jeopardy Template-4 topic</vt:lpstr>
      <vt:lpstr>PowerPoint Presentation</vt:lpstr>
      <vt:lpstr>PowerPoint Presentation</vt:lpstr>
      <vt:lpstr>Olympics– 200 Points</vt:lpstr>
      <vt:lpstr>Olympics– 400 Points</vt:lpstr>
      <vt:lpstr>Olympics– 600 Points</vt:lpstr>
      <vt:lpstr>Olympics– 800 Points</vt:lpstr>
      <vt:lpstr>Olympics– 1000 Points</vt:lpstr>
      <vt:lpstr>Baseball– 200 Points</vt:lpstr>
      <vt:lpstr>Baseball– 400 Points</vt:lpstr>
      <vt:lpstr>Baseball– 600 Points</vt:lpstr>
      <vt:lpstr>Baseball– 800 Points</vt:lpstr>
      <vt:lpstr>Baseball– 1000 Points</vt:lpstr>
      <vt:lpstr>Golf– 200 Points</vt:lpstr>
      <vt:lpstr>Golf– 400 Points</vt:lpstr>
      <vt:lpstr>Golf– 600 Points</vt:lpstr>
      <vt:lpstr>Golf– 800 Points</vt:lpstr>
      <vt:lpstr>Golf– 1000 Points</vt:lpstr>
      <vt:lpstr>Football– 200 Points</vt:lpstr>
      <vt:lpstr>Football– 400 Points</vt:lpstr>
      <vt:lpstr>Football– 600 Points</vt:lpstr>
      <vt:lpstr>Football– 800 Points</vt:lpstr>
      <vt:lpstr>Football– 1000 Points</vt:lpstr>
      <vt:lpstr>Women– 200 Points</vt:lpstr>
      <vt:lpstr>Women– 400 Points</vt:lpstr>
      <vt:lpstr>Women– 600 Points</vt:lpstr>
      <vt:lpstr>Women– 800 Points</vt:lpstr>
      <vt:lpstr>Women– 1000 Points</vt:lpstr>
    </vt:vector>
  </TitlesOfParts>
  <Company>Educational Technology Network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JEOPARDY</dc:title>
  <dc:subject>Jeopardy Template</dc:subject>
  <dc:creator>Educational Technology Network</dc:creator>
  <cp:keywords>Jeopardy Powerpoint Template;Educational Technology</cp:keywords>
  <dc:description>www.edtechnetwork.com</dc:description>
  <cp:lastModifiedBy>Robert Mueller</cp:lastModifiedBy>
  <cp:revision>24</cp:revision>
  <dcterms:created xsi:type="dcterms:W3CDTF">2009-08-07T22:09:44Z</dcterms:created>
  <dcterms:modified xsi:type="dcterms:W3CDTF">2013-01-21T20:15:56Z</dcterms:modified>
  <cp:category>Jeopardy 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TC300062161033</vt:lpwstr>
  </property>
</Properties>
</file>